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7" r:id="rId3"/>
    <p:sldId id="278" r:id="rId4"/>
    <p:sldId id="259" r:id="rId5"/>
    <p:sldId id="279" r:id="rId6"/>
    <p:sldId id="333" r:id="rId7"/>
    <p:sldId id="336" r:id="rId8"/>
    <p:sldId id="273" r:id="rId9"/>
    <p:sldId id="311" r:id="rId10"/>
    <p:sldId id="274" r:id="rId11"/>
    <p:sldId id="262" r:id="rId12"/>
    <p:sldId id="263" r:id="rId13"/>
    <p:sldId id="264" r:id="rId14"/>
    <p:sldId id="280" r:id="rId15"/>
    <p:sldId id="275" r:id="rId16"/>
    <p:sldId id="265" r:id="rId17"/>
    <p:sldId id="316" r:id="rId18"/>
    <p:sldId id="314" r:id="rId19"/>
    <p:sldId id="266" r:id="rId20"/>
    <p:sldId id="315" r:id="rId21"/>
    <p:sldId id="276" r:id="rId22"/>
    <p:sldId id="267" r:id="rId23"/>
    <p:sldId id="282" r:id="rId24"/>
    <p:sldId id="308" r:id="rId25"/>
    <p:sldId id="309" r:id="rId26"/>
    <p:sldId id="270" r:id="rId27"/>
    <p:sldId id="323" r:id="rId28"/>
    <p:sldId id="272" r:id="rId29"/>
    <p:sldId id="287" r:id="rId30"/>
    <p:sldId id="288" r:id="rId31"/>
    <p:sldId id="292" r:id="rId32"/>
    <p:sldId id="296" r:id="rId33"/>
    <p:sldId id="284" r:id="rId34"/>
    <p:sldId id="338" r:id="rId35"/>
    <p:sldId id="339" r:id="rId36"/>
    <p:sldId id="340" r:id="rId37"/>
    <p:sldId id="337" r:id="rId38"/>
    <p:sldId id="335" r:id="rId39"/>
    <p:sldId id="301" r:id="rId40"/>
    <p:sldId id="341" r:id="rId41"/>
    <p:sldId id="319" r:id="rId42"/>
    <p:sldId id="32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ed El Awadya" initials="MEA" lastIdx="1" clrIdx="0">
    <p:extLst>
      <p:ext uri="{19B8F6BF-5375-455C-9EA6-DF929625EA0E}">
        <p15:presenceInfo xmlns:p15="http://schemas.microsoft.com/office/powerpoint/2012/main" userId="2e9065037a3897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647"/>
    <a:srgbClr val="FFC000"/>
    <a:srgbClr val="10B9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01" autoAdjust="0"/>
  </p:normalViewPr>
  <p:slideViewPr>
    <p:cSldViewPr snapToGrid="0">
      <p:cViewPr varScale="1">
        <p:scale>
          <a:sx n="81" d="100"/>
          <a:sy n="81"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92FD-D553-492F-BCAE-6E89A107F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0E5C9-7FCE-4632-969E-71B0B23B7B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F03426-E130-4F1B-9A06-79AC6B8147AB}"/>
              </a:ext>
            </a:extLst>
          </p:cNvPr>
          <p:cNvSpPr>
            <a:spLocks noGrp="1"/>
          </p:cNvSpPr>
          <p:nvPr>
            <p:ph type="dt" sz="half" idx="10"/>
          </p:nvPr>
        </p:nvSpPr>
        <p:spPr/>
        <p:txBody>
          <a:bodyPr/>
          <a:lstStyle/>
          <a:p>
            <a:fld id="{55418E56-D014-48BA-9435-4E660CD6C4D8}" type="datetimeFigureOut">
              <a:rPr lang="en-US" smtClean="0"/>
              <a:t>12/10/2025</a:t>
            </a:fld>
            <a:endParaRPr lang="en-US"/>
          </a:p>
        </p:txBody>
      </p:sp>
      <p:sp>
        <p:nvSpPr>
          <p:cNvPr id="5" name="Footer Placeholder 4">
            <a:extLst>
              <a:ext uri="{FF2B5EF4-FFF2-40B4-BE49-F238E27FC236}">
                <a16:creationId xmlns:a16="http://schemas.microsoft.com/office/drawing/2014/main" id="{C228520E-D2BA-4925-AB5D-167C4671C7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D1A1F-4125-423E-9152-926729E7EABB}"/>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1028291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0F7B-D81E-4758-AEAD-12C74734E5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14AA50-9527-4D1C-B376-10FC0FD0A1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F5697-F0AB-4F28-A1D2-641FB9E8E0C0}"/>
              </a:ext>
            </a:extLst>
          </p:cNvPr>
          <p:cNvSpPr>
            <a:spLocks noGrp="1"/>
          </p:cNvSpPr>
          <p:nvPr>
            <p:ph type="dt" sz="half" idx="10"/>
          </p:nvPr>
        </p:nvSpPr>
        <p:spPr/>
        <p:txBody>
          <a:bodyPr/>
          <a:lstStyle/>
          <a:p>
            <a:fld id="{55418E56-D014-48BA-9435-4E660CD6C4D8}" type="datetimeFigureOut">
              <a:rPr lang="en-US" smtClean="0"/>
              <a:t>12/10/2025</a:t>
            </a:fld>
            <a:endParaRPr lang="en-US"/>
          </a:p>
        </p:txBody>
      </p:sp>
      <p:sp>
        <p:nvSpPr>
          <p:cNvPr id="5" name="Footer Placeholder 4">
            <a:extLst>
              <a:ext uri="{FF2B5EF4-FFF2-40B4-BE49-F238E27FC236}">
                <a16:creationId xmlns:a16="http://schemas.microsoft.com/office/drawing/2014/main" id="{99E641C5-072E-47CB-A44D-C0DE7E2B7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67F7F-8EE8-4597-B749-18CBEAB718B3}"/>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743015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BDD6DE-CE69-42AE-9FF0-A7243663C7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78A425-E5E0-461B-B99D-7EE445CA4E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09F976-5DCD-4D00-83E3-8D78960661F4}"/>
              </a:ext>
            </a:extLst>
          </p:cNvPr>
          <p:cNvSpPr>
            <a:spLocks noGrp="1"/>
          </p:cNvSpPr>
          <p:nvPr>
            <p:ph type="dt" sz="half" idx="10"/>
          </p:nvPr>
        </p:nvSpPr>
        <p:spPr/>
        <p:txBody>
          <a:bodyPr/>
          <a:lstStyle/>
          <a:p>
            <a:fld id="{55418E56-D014-48BA-9435-4E660CD6C4D8}" type="datetimeFigureOut">
              <a:rPr lang="en-US" smtClean="0"/>
              <a:t>12/10/2025</a:t>
            </a:fld>
            <a:endParaRPr lang="en-US"/>
          </a:p>
        </p:txBody>
      </p:sp>
      <p:sp>
        <p:nvSpPr>
          <p:cNvPr id="5" name="Footer Placeholder 4">
            <a:extLst>
              <a:ext uri="{FF2B5EF4-FFF2-40B4-BE49-F238E27FC236}">
                <a16:creationId xmlns:a16="http://schemas.microsoft.com/office/drawing/2014/main" id="{29429B96-8617-41F5-9097-7A0E2D772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6AB22-634F-4A03-8862-A971E544BC9C}"/>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20262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C07F-03C3-42F0-B914-B218EB5C3F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C1A2C-211F-4F7E-8136-EA47B47334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CFE58-B820-409E-B68A-BBD8BEF7D150}"/>
              </a:ext>
            </a:extLst>
          </p:cNvPr>
          <p:cNvSpPr>
            <a:spLocks noGrp="1"/>
          </p:cNvSpPr>
          <p:nvPr>
            <p:ph type="dt" sz="half" idx="10"/>
          </p:nvPr>
        </p:nvSpPr>
        <p:spPr/>
        <p:txBody>
          <a:bodyPr/>
          <a:lstStyle/>
          <a:p>
            <a:fld id="{55418E56-D014-48BA-9435-4E660CD6C4D8}" type="datetimeFigureOut">
              <a:rPr lang="en-US" smtClean="0"/>
              <a:t>12/10/2025</a:t>
            </a:fld>
            <a:endParaRPr lang="en-US"/>
          </a:p>
        </p:txBody>
      </p:sp>
      <p:sp>
        <p:nvSpPr>
          <p:cNvPr id="5" name="Footer Placeholder 4">
            <a:extLst>
              <a:ext uri="{FF2B5EF4-FFF2-40B4-BE49-F238E27FC236}">
                <a16:creationId xmlns:a16="http://schemas.microsoft.com/office/drawing/2014/main" id="{16C04D87-F4A3-4B84-AC41-DA5289513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66F2E1-6A6F-4455-A1EE-881CF64F8649}"/>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4269183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82DB4-3B58-4ACA-BC69-57D289003D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9F259B-FBE0-4CDB-9CC5-209534D0FA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84094-A6CB-4CF3-AA34-908FEA20BA6E}"/>
              </a:ext>
            </a:extLst>
          </p:cNvPr>
          <p:cNvSpPr>
            <a:spLocks noGrp="1"/>
          </p:cNvSpPr>
          <p:nvPr>
            <p:ph type="dt" sz="half" idx="10"/>
          </p:nvPr>
        </p:nvSpPr>
        <p:spPr/>
        <p:txBody>
          <a:bodyPr/>
          <a:lstStyle/>
          <a:p>
            <a:fld id="{55418E56-D014-48BA-9435-4E660CD6C4D8}" type="datetimeFigureOut">
              <a:rPr lang="en-US" smtClean="0"/>
              <a:t>12/10/2025</a:t>
            </a:fld>
            <a:endParaRPr lang="en-US"/>
          </a:p>
        </p:txBody>
      </p:sp>
      <p:sp>
        <p:nvSpPr>
          <p:cNvPr id="5" name="Footer Placeholder 4">
            <a:extLst>
              <a:ext uri="{FF2B5EF4-FFF2-40B4-BE49-F238E27FC236}">
                <a16:creationId xmlns:a16="http://schemas.microsoft.com/office/drawing/2014/main" id="{355968F9-B096-43EB-BEB3-BE8AC8B82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52B525-FEEE-4AAC-8BA3-FB95A5360D96}"/>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0602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2460-85A8-41B3-86A9-653C7F43A5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112F50-DEFD-43B8-B9FA-ACECFEDA2D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2FC021-CB9A-45F9-AE63-2EC6073859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2F0FEC-B1E8-4BA6-BCB0-E54526535104}"/>
              </a:ext>
            </a:extLst>
          </p:cNvPr>
          <p:cNvSpPr>
            <a:spLocks noGrp="1"/>
          </p:cNvSpPr>
          <p:nvPr>
            <p:ph type="dt" sz="half" idx="10"/>
          </p:nvPr>
        </p:nvSpPr>
        <p:spPr/>
        <p:txBody>
          <a:bodyPr/>
          <a:lstStyle/>
          <a:p>
            <a:fld id="{55418E56-D014-48BA-9435-4E660CD6C4D8}" type="datetimeFigureOut">
              <a:rPr lang="en-US" smtClean="0"/>
              <a:t>12/10/2025</a:t>
            </a:fld>
            <a:endParaRPr lang="en-US"/>
          </a:p>
        </p:txBody>
      </p:sp>
      <p:sp>
        <p:nvSpPr>
          <p:cNvPr id="6" name="Footer Placeholder 5">
            <a:extLst>
              <a:ext uri="{FF2B5EF4-FFF2-40B4-BE49-F238E27FC236}">
                <a16:creationId xmlns:a16="http://schemas.microsoft.com/office/drawing/2014/main" id="{AE7FA41A-9C11-4603-AE6A-3849A285CF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278FF-AD8E-4C1D-A116-3E131AF4898C}"/>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86892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6D1B-9415-4147-989F-14AC05F361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89BB16-6B19-43F0-AB76-E2AE3CA760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1189A4-B099-4613-9982-F6E679AA57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BBBB13-DB85-4082-8172-120CE9E695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77916E-78D4-4D00-A3C9-9639CA53E1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E95A6D-6628-4131-B0BA-17D22E534E06}"/>
              </a:ext>
            </a:extLst>
          </p:cNvPr>
          <p:cNvSpPr>
            <a:spLocks noGrp="1"/>
          </p:cNvSpPr>
          <p:nvPr>
            <p:ph type="dt" sz="half" idx="10"/>
          </p:nvPr>
        </p:nvSpPr>
        <p:spPr/>
        <p:txBody>
          <a:bodyPr/>
          <a:lstStyle/>
          <a:p>
            <a:fld id="{55418E56-D014-48BA-9435-4E660CD6C4D8}" type="datetimeFigureOut">
              <a:rPr lang="en-US" smtClean="0"/>
              <a:t>12/10/2025</a:t>
            </a:fld>
            <a:endParaRPr lang="en-US"/>
          </a:p>
        </p:txBody>
      </p:sp>
      <p:sp>
        <p:nvSpPr>
          <p:cNvPr id="8" name="Footer Placeholder 7">
            <a:extLst>
              <a:ext uri="{FF2B5EF4-FFF2-40B4-BE49-F238E27FC236}">
                <a16:creationId xmlns:a16="http://schemas.microsoft.com/office/drawing/2014/main" id="{ECA4B0D5-B330-4317-8EF8-74D8B6A19E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CB69FB-211F-4505-9152-B0F3050D632F}"/>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655373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30BD1-F7E3-43B4-B74F-4FD225D370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7ECA83-DFF7-4A95-864E-511CC21A7CE8}"/>
              </a:ext>
            </a:extLst>
          </p:cNvPr>
          <p:cNvSpPr>
            <a:spLocks noGrp="1"/>
          </p:cNvSpPr>
          <p:nvPr>
            <p:ph type="dt" sz="half" idx="10"/>
          </p:nvPr>
        </p:nvSpPr>
        <p:spPr/>
        <p:txBody>
          <a:bodyPr/>
          <a:lstStyle/>
          <a:p>
            <a:fld id="{55418E56-D014-48BA-9435-4E660CD6C4D8}" type="datetimeFigureOut">
              <a:rPr lang="en-US" smtClean="0"/>
              <a:t>12/10/2025</a:t>
            </a:fld>
            <a:endParaRPr lang="en-US"/>
          </a:p>
        </p:txBody>
      </p:sp>
      <p:sp>
        <p:nvSpPr>
          <p:cNvPr id="4" name="Footer Placeholder 3">
            <a:extLst>
              <a:ext uri="{FF2B5EF4-FFF2-40B4-BE49-F238E27FC236}">
                <a16:creationId xmlns:a16="http://schemas.microsoft.com/office/drawing/2014/main" id="{C5D9E3BD-F6CE-4F6B-8F38-6ED2308C47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5DFF47-8BED-43C6-9C8F-F50F8936118D}"/>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253072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E497D-9661-4327-B26B-88A0FBAEF1CC}"/>
              </a:ext>
            </a:extLst>
          </p:cNvPr>
          <p:cNvSpPr>
            <a:spLocks noGrp="1"/>
          </p:cNvSpPr>
          <p:nvPr>
            <p:ph type="dt" sz="half" idx="10"/>
          </p:nvPr>
        </p:nvSpPr>
        <p:spPr/>
        <p:txBody>
          <a:bodyPr/>
          <a:lstStyle/>
          <a:p>
            <a:fld id="{55418E56-D014-48BA-9435-4E660CD6C4D8}" type="datetimeFigureOut">
              <a:rPr lang="en-US" smtClean="0"/>
              <a:t>12/10/2025</a:t>
            </a:fld>
            <a:endParaRPr lang="en-US"/>
          </a:p>
        </p:txBody>
      </p:sp>
      <p:sp>
        <p:nvSpPr>
          <p:cNvPr id="3" name="Footer Placeholder 2">
            <a:extLst>
              <a:ext uri="{FF2B5EF4-FFF2-40B4-BE49-F238E27FC236}">
                <a16:creationId xmlns:a16="http://schemas.microsoft.com/office/drawing/2014/main" id="{D42E1753-10F8-4CED-8448-33D6E705AD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F51A5C-FC73-408E-BCB8-2DD358E89A8F}"/>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1445018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FD1D-FC9A-4A08-A9DA-D169A4D666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F6A98F-031A-467D-9C7D-3EEE7FDDB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26DDD3-C0A8-4DEE-922B-4A3689B26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20FFA3-5D71-4EB2-BE05-6323568BDFDA}"/>
              </a:ext>
            </a:extLst>
          </p:cNvPr>
          <p:cNvSpPr>
            <a:spLocks noGrp="1"/>
          </p:cNvSpPr>
          <p:nvPr>
            <p:ph type="dt" sz="half" idx="10"/>
          </p:nvPr>
        </p:nvSpPr>
        <p:spPr/>
        <p:txBody>
          <a:bodyPr/>
          <a:lstStyle/>
          <a:p>
            <a:fld id="{55418E56-D014-48BA-9435-4E660CD6C4D8}" type="datetimeFigureOut">
              <a:rPr lang="en-US" smtClean="0"/>
              <a:t>12/10/2025</a:t>
            </a:fld>
            <a:endParaRPr lang="en-US"/>
          </a:p>
        </p:txBody>
      </p:sp>
      <p:sp>
        <p:nvSpPr>
          <p:cNvPr id="6" name="Footer Placeholder 5">
            <a:extLst>
              <a:ext uri="{FF2B5EF4-FFF2-40B4-BE49-F238E27FC236}">
                <a16:creationId xmlns:a16="http://schemas.microsoft.com/office/drawing/2014/main" id="{AA5722D3-733F-4BD8-B24A-FFE94BD89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EC3E0-0FFF-4BFC-8E72-3AF54C02AB28}"/>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312616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F1FB-A6E7-407F-ACBF-895008C344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F9B359-146F-45CF-96EE-D211FBD2FD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A0276F-ACB2-4041-9B5D-69D41CFF45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414F54-9926-46CD-B439-87715F5611C0}"/>
              </a:ext>
            </a:extLst>
          </p:cNvPr>
          <p:cNvSpPr>
            <a:spLocks noGrp="1"/>
          </p:cNvSpPr>
          <p:nvPr>
            <p:ph type="dt" sz="half" idx="10"/>
          </p:nvPr>
        </p:nvSpPr>
        <p:spPr/>
        <p:txBody>
          <a:bodyPr/>
          <a:lstStyle/>
          <a:p>
            <a:fld id="{55418E56-D014-48BA-9435-4E660CD6C4D8}" type="datetimeFigureOut">
              <a:rPr lang="en-US" smtClean="0"/>
              <a:t>12/10/2025</a:t>
            </a:fld>
            <a:endParaRPr lang="en-US"/>
          </a:p>
        </p:txBody>
      </p:sp>
      <p:sp>
        <p:nvSpPr>
          <p:cNvPr id="6" name="Footer Placeholder 5">
            <a:extLst>
              <a:ext uri="{FF2B5EF4-FFF2-40B4-BE49-F238E27FC236}">
                <a16:creationId xmlns:a16="http://schemas.microsoft.com/office/drawing/2014/main" id="{36929272-D100-415D-B538-AA5FB890C6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4CA513-B7B8-48EA-95BB-D5A94C60A8B4}"/>
              </a:ext>
            </a:extLst>
          </p:cNvPr>
          <p:cNvSpPr>
            <a:spLocks noGrp="1"/>
          </p:cNvSpPr>
          <p:nvPr>
            <p:ph type="sldNum" sz="quarter" idx="12"/>
          </p:nvPr>
        </p:nvSpPr>
        <p:spPr/>
        <p:txBody>
          <a:bodyPr/>
          <a:lstStyle/>
          <a:p>
            <a:fld id="{3331BCBD-F772-40E1-A517-93771D381DAE}" type="slidenum">
              <a:rPr lang="en-US" smtClean="0"/>
              <a:t>‹#›</a:t>
            </a:fld>
            <a:endParaRPr lang="en-US"/>
          </a:p>
        </p:txBody>
      </p:sp>
    </p:spTree>
    <p:extLst>
      <p:ext uri="{BB962C8B-B14F-4D97-AF65-F5344CB8AC3E}">
        <p14:creationId xmlns:p14="http://schemas.microsoft.com/office/powerpoint/2010/main" val="1647244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9A87BA-AE8D-46F7-8F53-5087EF9F1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2D06EC-ADFA-469A-A6D5-A1B919368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B71DC-A755-42C8-AAE0-87FF1B406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18E56-D014-48BA-9435-4E660CD6C4D8}" type="datetimeFigureOut">
              <a:rPr lang="en-US" smtClean="0"/>
              <a:t>12/10/2025</a:t>
            </a:fld>
            <a:endParaRPr lang="en-US"/>
          </a:p>
        </p:txBody>
      </p:sp>
      <p:sp>
        <p:nvSpPr>
          <p:cNvPr id="5" name="Footer Placeholder 4">
            <a:extLst>
              <a:ext uri="{FF2B5EF4-FFF2-40B4-BE49-F238E27FC236}">
                <a16:creationId xmlns:a16="http://schemas.microsoft.com/office/drawing/2014/main" id="{AD9BF16F-E77D-4DA1-B6D4-5F6DE4C098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6B4E8F-1917-4CB2-B678-18790F101A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31BCBD-F772-40E1-A517-93771D381DAE}" type="slidenum">
              <a:rPr lang="en-US" smtClean="0"/>
              <a:t>‹#›</a:t>
            </a:fld>
            <a:endParaRPr lang="en-US"/>
          </a:p>
        </p:txBody>
      </p:sp>
    </p:spTree>
    <p:extLst>
      <p:ext uri="{BB962C8B-B14F-4D97-AF65-F5344CB8AC3E}">
        <p14:creationId xmlns:p14="http://schemas.microsoft.com/office/powerpoint/2010/main" val="3808404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1.jp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8501/"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1/relationships/webextension" Target="../webextensions/webextension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1/relationships/webextension" Target="../webextensions/webextension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top50women.com/future-of-work-is-borderless-egypt-ranks-9th-globally-in-online-freelancing/" TargetMode="External"/><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FBD5CF-E91A-44BB-A459-59606A64B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612" y="237172"/>
            <a:ext cx="6200775" cy="6200775"/>
          </a:xfrm>
          <a:prstGeom prst="rect">
            <a:avLst/>
          </a:prstGeom>
        </p:spPr>
      </p:pic>
    </p:spTree>
    <p:extLst>
      <p:ext uri="{BB962C8B-B14F-4D97-AF65-F5344CB8AC3E}">
        <p14:creationId xmlns:p14="http://schemas.microsoft.com/office/powerpoint/2010/main" val="450697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5F6E-3512-43AA-921B-09732D62BE6F}"/>
              </a:ext>
            </a:extLst>
          </p:cNvPr>
          <p:cNvSpPr>
            <a:spLocks noGrp="1"/>
          </p:cNvSpPr>
          <p:nvPr>
            <p:ph type="title"/>
          </p:nvPr>
        </p:nvSpPr>
        <p:spPr>
          <a:xfrm>
            <a:off x="838200" y="2766218"/>
            <a:ext cx="10515600" cy="1325563"/>
          </a:xfrm>
        </p:spPr>
        <p:txBody>
          <a:bodyPr>
            <a:normAutofit/>
          </a:bodyPr>
          <a:lstStyle/>
          <a:p>
            <a:pPr algn="ctr"/>
            <a:r>
              <a:rPr lang="en-US" sz="7000" dirty="0">
                <a:solidFill>
                  <a:schemeClr val="accent4"/>
                </a:solidFill>
              </a:rPr>
              <a:t>Data Processing &amp; Cleaning</a:t>
            </a:r>
            <a:endParaRPr lang="en-US" sz="7000" dirty="0"/>
          </a:p>
        </p:txBody>
      </p:sp>
    </p:spTree>
    <p:extLst>
      <p:ext uri="{BB962C8B-B14F-4D97-AF65-F5344CB8AC3E}">
        <p14:creationId xmlns:p14="http://schemas.microsoft.com/office/powerpoint/2010/main" val="117402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58BE-09A3-4847-9E11-24F3FD35CBDC}"/>
              </a:ext>
            </a:extLst>
          </p:cNvPr>
          <p:cNvSpPr>
            <a:spLocks noGrp="1"/>
          </p:cNvSpPr>
          <p:nvPr>
            <p:ph type="title"/>
          </p:nvPr>
        </p:nvSpPr>
        <p:spPr>
          <a:xfrm>
            <a:off x="838200" y="793749"/>
            <a:ext cx="10515600" cy="1325563"/>
          </a:xfrm>
        </p:spPr>
        <p:txBody>
          <a:bodyPr/>
          <a:lstStyle/>
          <a:p>
            <a:r>
              <a:rPr lang="en-US" sz="4400" dirty="0">
                <a:solidFill>
                  <a:schemeClr val="accent4"/>
                </a:solidFill>
              </a:rPr>
              <a:t>Data Processing &amp; Cleaning</a:t>
            </a:r>
            <a:endParaRPr lang="en-US" dirty="0">
              <a:solidFill>
                <a:schemeClr val="accent4"/>
              </a:solidFill>
            </a:endParaRPr>
          </a:p>
        </p:txBody>
      </p:sp>
      <p:sp>
        <p:nvSpPr>
          <p:cNvPr id="3" name="Content Placeholder 2">
            <a:extLst>
              <a:ext uri="{FF2B5EF4-FFF2-40B4-BE49-F238E27FC236}">
                <a16:creationId xmlns:a16="http://schemas.microsoft.com/office/drawing/2014/main" id="{9C5DC20E-8625-4D6E-9EEA-941BB3B6D4A5}"/>
              </a:ext>
            </a:extLst>
          </p:cNvPr>
          <p:cNvSpPr>
            <a:spLocks noGrp="1"/>
          </p:cNvSpPr>
          <p:nvPr>
            <p:ph idx="1"/>
          </p:nvPr>
        </p:nvSpPr>
        <p:spPr>
          <a:xfrm>
            <a:off x="838200" y="2119312"/>
            <a:ext cx="10515600" cy="4071937"/>
          </a:xfrm>
        </p:spPr>
        <p:txBody>
          <a:bodyPr>
            <a:normAutofit/>
          </a:bodyPr>
          <a:lstStyle/>
          <a:p>
            <a:pPr marL="0" indent="0">
              <a:buNone/>
            </a:pPr>
            <a:r>
              <a:rPr lang="en-US" sz="2600" dirty="0">
                <a:solidFill>
                  <a:schemeClr val="bg1"/>
                </a:solidFill>
              </a:rPr>
              <a:t>1- </a:t>
            </a:r>
            <a:r>
              <a:rPr lang="en-US" sz="2600" b="1" dirty="0">
                <a:solidFill>
                  <a:schemeClr val="bg1"/>
                </a:solidFill>
              </a:rPr>
              <a:t>Format Conversion</a:t>
            </a:r>
            <a:endParaRPr lang="en-US" sz="2600" dirty="0">
              <a:solidFill>
                <a:schemeClr val="bg1"/>
              </a:solidFill>
            </a:endParaRPr>
          </a:p>
          <a:p>
            <a:pPr marL="0" indent="0">
              <a:buNone/>
            </a:pPr>
            <a:r>
              <a:rPr lang="en-US" sz="2600" dirty="0">
                <a:solidFill>
                  <a:schemeClr val="bg1"/>
                </a:solidFill>
              </a:rPr>
              <a:t>   -Converted the dataset from an </a:t>
            </a:r>
            <a:r>
              <a:rPr lang="en-US" sz="2600" b="1" dirty="0">
                <a:solidFill>
                  <a:schemeClr val="bg1"/>
                </a:solidFill>
              </a:rPr>
              <a:t>unanalyzable format (PDF)</a:t>
            </a:r>
            <a:r>
              <a:rPr lang="en-US" sz="2600" dirty="0">
                <a:solidFill>
                  <a:schemeClr val="bg1"/>
                </a:solidFill>
              </a:rPr>
              <a:t> into </a:t>
            </a:r>
          </a:p>
          <a:p>
            <a:pPr marL="0" indent="0">
              <a:buNone/>
            </a:pPr>
            <a:r>
              <a:rPr lang="en-US" sz="2600" dirty="0">
                <a:solidFill>
                  <a:schemeClr val="bg1"/>
                </a:solidFill>
              </a:rPr>
              <a:t>    </a:t>
            </a:r>
            <a:r>
              <a:rPr lang="en-US" sz="2600" b="1" dirty="0">
                <a:solidFill>
                  <a:schemeClr val="bg1"/>
                </a:solidFill>
              </a:rPr>
              <a:t>analyzable formats (Excel/CSV)</a:t>
            </a:r>
            <a:r>
              <a:rPr lang="en-US" sz="2600" dirty="0">
                <a:solidFill>
                  <a:schemeClr val="bg1"/>
                </a:solidFill>
              </a:rPr>
              <a:t>.</a:t>
            </a:r>
            <a:endParaRPr lang="en-US" sz="2600" b="1" dirty="0">
              <a:solidFill>
                <a:schemeClr val="bg1"/>
              </a:solidFill>
            </a:endParaRPr>
          </a:p>
          <a:p>
            <a:pPr marL="0" indent="0">
              <a:buNone/>
            </a:pPr>
            <a:r>
              <a:rPr lang="en-US" sz="2600" b="1" dirty="0">
                <a:solidFill>
                  <a:schemeClr val="bg1"/>
                </a:solidFill>
              </a:rPr>
              <a:t>   -</a:t>
            </a:r>
            <a:r>
              <a:rPr lang="en-US" sz="2600" dirty="0">
                <a:solidFill>
                  <a:schemeClr val="bg1"/>
                </a:solidFill>
              </a:rPr>
              <a:t>Ensured all tables and numeric data were correctly extracted.</a:t>
            </a:r>
          </a:p>
          <a:p>
            <a:pPr marL="0" indent="0">
              <a:buNone/>
            </a:pPr>
            <a:r>
              <a:rPr lang="en-US" sz="2600" dirty="0">
                <a:solidFill>
                  <a:schemeClr val="bg1"/>
                </a:solidFill>
              </a:rPr>
              <a:t>2- </a:t>
            </a:r>
            <a:r>
              <a:rPr lang="en-US" sz="2600" b="1" dirty="0">
                <a:solidFill>
                  <a:schemeClr val="bg1"/>
                </a:solidFill>
              </a:rPr>
              <a:t>Error Correction &amp; Standardization</a:t>
            </a:r>
            <a:endParaRPr lang="en-US" sz="2600" dirty="0">
              <a:solidFill>
                <a:schemeClr val="bg1"/>
              </a:solidFill>
            </a:endParaRPr>
          </a:p>
          <a:p>
            <a:pPr marL="0" indent="0">
              <a:buNone/>
            </a:pPr>
            <a:r>
              <a:rPr lang="en-US" sz="2600" dirty="0">
                <a:solidFill>
                  <a:schemeClr val="bg1"/>
                </a:solidFill>
              </a:rPr>
              <a:t>    -Fixed </a:t>
            </a:r>
            <a:r>
              <a:rPr lang="en-US" sz="2600" b="1" dirty="0">
                <a:solidFill>
                  <a:schemeClr val="bg1"/>
                </a:solidFill>
              </a:rPr>
              <a:t>data entry errors</a:t>
            </a:r>
            <a:r>
              <a:rPr lang="en-US" sz="2600" dirty="0">
                <a:solidFill>
                  <a:schemeClr val="bg1"/>
                </a:solidFill>
              </a:rPr>
              <a:t>, </a:t>
            </a:r>
            <a:r>
              <a:rPr lang="en-US" sz="2600" b="1" dirty="0">
                <a:solidFill>
                  <a:schemeClr val="bg1"/>
                </a:solidFill>
              </a:rPr>
              <a:t>missing values</a:t>
            </a:r>
            <a:r>
              <a:rPr lang="en-US" sz="2600" dirty="0">
                <a:solidFill>
                  <a:schemeClr val="bg1"/>
                </a:solidFill>
              </a:rPr>
              <a:t>, and </a:t>
            </a:r>
            <a:r>
              <a:rPr lang="en-US" sz="2600" b="1" dirty="0">
                <a:solidFill>
                  <a:schemeClr val="bg1"/>
                </a:solidFill>
              </a:rPr>
              <a:t>format inconsistencies</a:t>
            </a:r>
            <a:r>
              <a:rPr lang="en-US" sz="2600" dirty="0">
                <a:solidFill>
                  <a:schemeClr val="bg1"/>
                </a:solidFill>
              </a:rPr>
              <a:t>.</a:t>
            </a:r>
          </a:p>
          <a:p>
            <a:pPr marL="0" indent="0">
              <a:buNone/>
            </a:pPr>
            <a:r>
              <a:rPr lang="en-US" sz="2600" dirty="0">
                <a:solidFill>
                  <a:schemeClr val="bg1"/>
                </a:solidFill>
              </a:rPr>
              <a:t>    -Standardized column names and ensured </a:t>
            </a:r>
            <a:r>
              <a:rPr lang="en-US" sz="2600" b="1" dirty="0">
                <a:solidFill>
                  <a:schemeClr val="bg1"/>
                </a:solidFill>
              </a:rPr>
              <a:t>uniform data types</a:t>
            </a:r>
            <a:r>
              <a:rPr lang="en-US" sz="2600" dirty="0">
                <a:solidFill>
                  <a:schemeClr val="bg1"/>
                </a:solidFill>
              </a:rPr>
              <a:t> for analysis.</a:t>
            </a:r>
          </a:p>
        </p:txBody>
      </p:sp>
      <p:pic>
        <p:nvPicPr>
          <p:cNvPr id="5" name="Picture 4">
            <a:extLst>
              <a:ext uri="{FF2B5EF4-FFF2-40B4-BE49-F238E27FC236}">
                <a16:creationId xmlns:a16="http://schemas.microsoft.com/office/drawing/2014/main" id="{ACA898B9-9092-499F-9629-05D1FA106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307837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A171-4A78-43B9-A451-C4722F9F0967}"/>
              </a:ext>
            </a:extLst>
          </p:cNvPr>
          <p:cNvSpPr>
            <a:spLocks noGrp="1"/>
          </p:cNvSpPr>
          <p:nvPr>
            <p:ph type="title"/>
          </p:nvPr>
        </p:nvSpPr>
        <p:spPr>
          <a:xfrm>
            <a:off x="1030284" y="191613"/>
            <a:ext cx="10515600" cy="1325563"/>
          </a:xfrm>
        </p:spPr>
        <p:txBody>
          <a:bodyPr/>
          <a:lstStyle/>
          <a:p>
            <a:r>
              <a:rPr lang="en-US" dirty="0">
                <a:solidFill>
                  <a:schemeClr val="accent4"/>
                </a:solidFill>
              </a:rPr>
              <a:t>Turning Our Unstructured data into structured data we can use for our analysis</a:t>
            </a:r>
          </a:p>
        </p:txBody>
      </p:sp>
      <p:sp>
        <p:nvSpPr>
          <p:cNvPr id="4" name="Arrow: Right 3">
            <a:extLst>
              <a:ext uri="{FF2B5EF4-FFF2-40B4-BE49-F238E27FC236}">
                <a16:creationId xmlns:a16="http://schemas.microsoft.com/office/drawing/2014/main" id="{6405C650-F4A4-4094-91D2-3528B5DF2CCE}"/>
              </a:ext>
            </a:extLst>
          </p:cNvPr>
          <p:cNvSpPr/>
          <p:nvPr/>
        </p:nvSpPr>
        <p:spPr>
          <a:xfrm>
            <a:off x="5117592" y="247675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sp>
        <p:nvSpPr>
          <p:cNvPr id="7" name="Arrow: Right 6">
            <a:extLst>
              <a:ext uri="{FF2B5EF4-FFF2-40B4-BE49-F238E27FC236}">
                <a16:creationId xmlns:a16="http://schemas.microsoft.com/office/drawing/2014/main" id="{D7CC20D7-00E2-415B-94B9-E876F27ED6AE}"/>
              </a:ext>
            </a:extLst>
          </p:cNvPr>
          <p:cNvSpPr/>
          <p:nvPr/>
        </p:nvSpPr>
        <p:spPr>
          <a:xfrm>
            <a:off x="5117592" y="434365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B09AFC8-0D07-4F20-A628-4978CAA55D35}"/>
              </a:ext>
            </a:extLst>
          </p:cNvPr>
          <p:cNvPicPr>
            <a:picLocks noChangeAspect="1"/>
          </p:cNvPicPr>
          <p:nvPr/>
        </p:nvPicPr>
        <p:blipFill>
          <a:blip r:embed="rId2"/>
          <a:stretch>
            <a:fillRect/>
          </a:stretch>
        </p:blipFill>
        <p:spPr>
          <a:xfrm>
            <a:off x="6545644" y="1602834"/>
            <a:ext cx="5048792" cy="1990154"/>
          </a:xfrm>
          <a:prstGeom prst="rect">
            <a:avLst/>
          </a:prstGeom>
        </p:spPr>
      </p:pic>
      <p:pic>
        <p:nvPicPr>
          <p:cNvPr id="11" name="Picture 10">
            <a:extLst>
              <a:ext uri="{FF2B5EF4-FFF2-40B4-BE49-F238E27FC236}">
                <a16:creationId xmlns:a16="http://schemas.microsoft.com/office/drawing/2014/main" id="{A02D510A-7ECD-406F-AF55-8F6B75CB1D94}"/>
              </a:ext>
            </a:extLst>
          </p:cNvPr>
          <p:cNvPicPr>
            <a:picLocks noChangeAspect="1"/>
          </p:cNvPicPr>
          <p:nvPr/>
        </p:nvPicPr>
        <p:blipFill>
          <a:blip r:embed="rId3"/>
          <a:stretch>
            <a:fillRect/>
          </a:stretch>
        </p:blipFill>
        <p:spPr>
          <a:xfrm>
            <a:off x="6288084" y="3712050"/>
            <a:ext cx="5344501" cy="2106719"/>
          </a:xfrm>
          <a:prstGeom prst="rect">
            <a:avLst/>
          </a:prstGeom>
        </p:spPr>
      </p:pic>
      <p:pic>
        <p:nvPicPr>
          <p:cNvPr id="14" name="Picture 13">
            <a:extLst>
              <a:ext uri="{FF2B5EF4-FFF2-40B4-BE49-F238E27FC236}">
                <a16:creationId xmlns:a16="http://schemas.microsoft.com/office/drawing/2014/main" id="{F527992C-30AF-4803-B807-E3E4856E1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25" y="-65516"/>
            <a:ext cx="1207363" cy="1207363"/>
          </a:xfrm>
          <a:prstGeom prst="rect">
            <a:avLst/>
          </a:prstGeom>
        </p:spPr>
      </p:pic>
      <p:pic>
        <p:nvPicPr>
          <p:cNvPr id="10" name="Picture 9">
            <a:extLst>
              <a:ext uri="{FF2B5EF4-FFF2-40B4-BE49-F238E27FC236}">
                <a16:creationId xmlns:a16="http://schemas.microsoft.com/office/drawing/2014/main" id="{3A68EF85-50DC-DFD0-BA76-D5EC91088E7E}"/>
              </a:ext>
            </a:extLst>
          </p:cNvPr>
          <p:cNvPicPr>
            <a:picLocks noChangeAspect="1"/>
          </p:cNvPicPr>
          <p:nvPr/>
        </p:nvPicPr>
        <p:blipFill>
          <a:blip r:embed="rId5"/>
          <a:stretch>
            <a:fillRect/>
          </a:stretch>
        </p:blipFill>
        <p:spPr>
          <a:xfrm>
            <a:off x="978147" y="1681164"/>
            <a:ext cx="3269762" cy="1747836"/>
          </a:xfrm>
          <a:prstGeom prst="rect">
            <a:avLst/>
          </a:prstGeom>
        </p:spPr>
      </p:pic>
      <p:pic>
        <p:nvPicPr>
          <p:cNvPr id="13" name="Picture 12">
            <a:extLst>
              <a:ext uri="{FF2B5EF4-FFF2-40B4-BE49-F238E27FC236}">
                <a16:creationId xmlns:a16="http://schemas.microsoft.com/office/drawing/2014/main" id="{D6EC5FEB-C5EE-3218-FC0D-42A8B7ECA1F3}"/>
              </a:ext>
            </a:extLst>
          </p:cNvPr>
          <p:cNvPicPr>
            <a:picLocks noChangeAspect="1"/>
          </p:cNvPicPr>
          <p:nvPr/>
        </p:nvPicPr>
        <p:blipFill>
          <a:blip r:embed="rId6"/>
          <a:stretch>
            <a:fillRect/>
          </a:stretch>
        </p:blipFill>
        <p:spPr>
          <a:xfrm>
            <a:off x="978147" y="3592988"/>
            <a:ext cx="3439299" cy="2106719"/>
          </a:xfrm>
          <a:prstGeom prst="rect">
            <a:avLst/>
          </a:prstGeom>
        </p:spPr>
      </p:pic>
    </p:spTree>
    <p:extLst>
      <p:ext uri="{BB962C8B-B14F-4D97-AF65-F5344CB8AC3E}">
        <p14:creationId xmlns:p14="http://schemas.microsoft.com/office/powerpoint/2010/main" val="328962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309C-C7F2-467C-8646-51863370C4F1}"/>
              </a:ext>
            </a:extLst>
          </p:cNvPr>
          <p:cNvSpPr>
            <a:spLocks noGrp="1"/>
          </p:cNvSpPr>
          <p:nvPr>
            <p:ph type="title"/>
          </p:nvPr>
        </p:nvSpPr>
        <p:spPr>
          <a:xfrm>
            <a:off x="647700" y="862012"/>
            <a:ext cx="10515600" cy="1325563"/>
          </a:xfrm>
        </p:spPr>
        <p:txBody>
          <a:bodyPr/>
          <a:lstStyle/>
          <a:p>
            <a:r>
              <a:rPr lang="en-US" dirty="0">
                <a:solidFill>
                  <a:schemeClr val="accent4"/>
                </a:solidFill>
              </a:rPr>
              <a:t>Error </a:t>
            </a:r>
            <a:r>
              <a:rPr lang="en-US" dirty="0">
                <a:solidFill>
                  <a:srgbClr val="FFC000"/>
                </a:solidFill>
              </a:rPr>
              <a:t>Correction</a:t>
            </a:r>
            <a:r>
              <a:rPr lang="en-US" dirty="0">
                <a:solidFill>
                  <a:schemeClr val="accent4"/>
                </a:solidFill>
              </a:rPr>
              <a:t> &amp; Standardization</a:t>
            </a:r>
          </a:p>
        </p:txBody>
      </p:sp>
      <p:sp>
        <p:nvSpPr>
          <p:cNvPr id="3" name="Content Placeholder 2">
            <a:extLst>
              <a:ext uri="{FF2B5EF4-FFF2-40B4-BE49-F238E27FC236}">
                <a16:creationId xmlns:a16="http://schemas.microsoft.com/office/drawing/2014/main" id="{EB8A0F7E-4DD1-4D34-BE1F-EFC9DBC9F842}"/>
              </a:ext>
            </a:extLst>
          </p:cNvPr>
          <p:cNvSpPr>
            <a:spLocks noGrp="1"/>
          </p:cNvSpPr>
          <p:nvPr>
            <p:ph idx="1"/>
          </p:nvPr>
        </p:nvSpPr>
        <p:spPr>
          <a:xfrm>
            <a:off x="485140" y="2006600"/>
            <a:ext cx="10840720" cy="4351338"/>
          </a:xfrm>
        </p:spPr>
        <p:txBody>
          <a:bodyPr>
            <a:normAutofit/>
          </a:bodyPr>
          <a:lstStyle/>
          <a:p>
            <a:pPr algn="l">
              <a:buFont typeface="+mj-lt"/>
              <a:buAutoNum type="arabicPeriod"/>
            </a:pPr>
            <a:r>
              <a:rPr lang="en-US" sz="2500" b="1" i="0" dirty="0">
                <a:solidFill>
                  <a:srgbClr val="F9FAFB"/>
                </a:solidFill>
                <a:effectLst/>
                <a:latin typeface="+mj-lt"/>
              </a:rPr>
              <a:t>Source Validation:</a:t>
            </a:r>
            <a:r>
              <a:rPr lang="en-US" sz="2500" b="0" i="0" dirty="0">
                <a:solidFill>
                  <a:srgbClr val="F9FAFB"/>
                </a:solidFill>
                <a:effectLst/>
                <a:latin typeface="+mj-lt"/>
              </a:rPr>
              <a:t> The dataset was acquired from the official CAPMAS portal, providing a verified and authoritative foundation.</a:t>
            </a:r>
          </a:p>
          <a:p>
            <a:pPr algn="l">
              <a:buFont typeface="+mj-lt"/>
              <a:buAutoNum type="arabicPeriod"/>
            </a:pPr>
            <a:r>
              <a:rPr lang="en-US" sz="2500" b="1" i="0" dirty="0">
                <a:solidFill>
                  <a:srgbClr val="F9FAFB"/>
                </a:solidFill>
                <a:effectLst/>
                <a:latin typeface="+mj-lt"/>
              </a:rPr>
              <a:t>Type Integrity Check:</a:t>
            </a:r>
            <a:r>
              <a:rPr lang="en-US" sz="2500" b="0" i="0" dirty="0">
                <a:solidFill>
                  <a:srgbClr val="F9FAFB"/>
                </a:solidFill>
                <a:effectLst/>
                <a:latin typeface="+mj-lt"/>
              </a:rPr>
              <a:t> The data exhibited no type conversion errors due to a structured collection process that enforced appropriate data types at the point of entry.</a:t>
            </a:r>
          </a:p>
          <a:p>
            <a:pPr algn="l">
              <a:buFont typeface="+mj-lt"/>
              <a:buAutoNum type="arabicPeriod"/>
            </a:pPr>
            <a:r>
              <a:rPr lang="en-US" sz="2500" b="1" i="0" dirty="0">
                <a:solidFill>
                  <a:srgbClr val="F9FAFB"/>
                </a:solidFill>
                <a:effectLst/>
                <a:latin typeface="+mj-lt"/>
              </a:rPr>
              <a:t>Value Standardization:</a:t>
            </a:r>
            <a:r>
              <a:rPr lang="en-US" sz="2500" b="0" i="0" dirty="0">
                <a:solidFill>
                  <a:srgbClr val="F9FAFB"/>
                </a:solidFill>
                <a:effectLst/>
                <a:latin typeface="+mj-lt"/>
              </a:rPr>
              <a:t> Addressed inconsistencies through data cleaning techniques, including resolving fuzzy matches to ensure categorical uniformity.</a:t>
            </a:r>
          </a:p>
        </p:txBody>
      </p:sp>
      <p:pic>
        <p:nvPicPr>
          <p:cNvPr id="4" name="Picture 3">
            <a:extLst>
              <a:ext uri="{FF2B5EF4-FFF2-40B4-BE49-F238E27FC236}">
                <a16:creationId xmlns:a16="http://schemas.microsoft.com/office/drawing/2014/main" id="{9E3BE245-2552-4871-A39F-4B2A4DD4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177474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2F25-C75D-44E2-995D-1A17E9322E1C}"/>
              </a:ext>
            </a:extLst>
          </p:cNvPr>
          <p:cNvSpPr>
            <a:spLocks noGrp="1"/>
          </p:cNvSpPr>
          <p:nvPr>
            <p:ph type="title"/>
          </p:nvPr>
        </p:nvSpPr>
        <p:spPr>
          <a:xfrm>
            <a:off x="884729" y="745091"/>
            <a:ext cx="10982325" cy="1511300"/>
          </a:xfrm>
        </p:spPr>
        <p:txBody>
          <a:bodyPr>
            <a:noAutofit/>
          </a:bodyPr>
          <a:lstStyle/>
          <a:p>
            <a:r>
              <a:rPr lang="en-US" sz="5500" dirty="0">
                <a:solidFill>
                  <a:schemeClr val="accent4"/>
                </a:solidFill>
              </a:rPr>
              <a:t>Sample of fuzzy matches we faced</a:t>
            </a:r>
          </a:p>
        </p:txBody>
      </p:sp>
      <p:sp>
        <p:nvSpPr>
          <p:cNvPr id="8" name="AutoShape 2">
            <a:extLst>
              <a:ext uri="{FF2B5EF4-FFF2-40B4-BE49-F238E27FC236}">
                <a16:creationId xmlns:a16="http://schemas.microsoft.com/office/drawing/2014/main" id="{D2C7C69D-610E-4051-B77B-EA0B752036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Content Placeholder 20">
            <a:extLst>
              <a:ext uri="{FF2B5EF4-FFF2-40B4-BE49-F238E27FC236}">
                <a16:creationId xmlns:a16="http://schemas.microsoft.com/office/drawing/2014/main" id="{DC1052BA-1E30-49AA-B855-0AC80A55FA5D}"/>
              </a:ext>
            </a:extLst>
          </p:cNvPr>
          <p:cNvPicPr>
            <a:picLocks noGrp="1" noChangeAspect="1"/>
          </p:cNvPicPr>
          <p:nvPr>
            <p:ph idx="1"/>
          </p:nvPr>
        </p:nvPicPr>
        <p:blipFill>
          <a:blip r:embed="rId3"/>
          <a:stretch>
            <a:fillRect/>
          </a:stretch>
        </p:blipFill>
        <p:spPr>
          <a:xfrm>
            <a:off x="8541626" y="2860930"/>
            <a:ext cx="3162630" cy="1802889"/>
          </a:xfrm>
        </p:spPr>
      </p:pic>
      <p:pic>
        <p:nvPicPr>
          <p:cNvPr id="15" name="Picture 14">
            <a:extLst>
              <a:ext uri="{FF2B5EF4-FFF2-40B4-BE49-F238E27FC236}">
                <a16:creationId xmlns:a16="http://schemas.microsoft.com/office/drawing/2014/main" id="{744079CB-BAD1-4B55-A5E1-083C57BA72D1}"/>
              </a:ext>
            </a:extLst>
          </p:cNvPr>
          <p:cNvPicPr>
            <a:picLocks noChangeAspect="1"/>
          </p:cNvPicPr>
          <p:nvPr/>
        </p:nvPicPr>
        <p:blipFill>
          <a:blip r:embed="rId4"/>
          <a:stretch>
            <a:fillRect/>
          </a:stretch>
        </p:blipFill>
        <p:spPr>
          <a:xfrm>
            <a:off x="811686" y="2556297"/>
            <a:ext cx="3388944" cy="2716956"/>
          </a:xfrm>
          <a:prstGeom prst="rect">
            <a:avLst/>
          </a:prstGeom>
        </p:spPr>
      </p:pic>
      <p:pic>
        <p:nvPicPr>
          <p:cNvPr id="17" name="Picture 16">
            <a:extLst>
              <a:ext uri="{FF2B5EF4-FFF2-40B4-BE49-F238E27FC236}">
                <a16:creationId xmlns:a16="http://schemas.microsoft.com/office/drawing/2014/main" id="{E6B7378C-8E96-4D85-9D15-5178A8B67E7C}"/>
              </a:ext>
            </a:extLst>
          </p:cNvPr>
          <p:cNvPicPr>
            <a:picLocks noChangeAspect="1"/>
          </p:cNvPicPr>
          <p:nvPr/>
        </p:nvPicPr>
        <p:blipFill>
          <a:blip r:embed="rId5"/>
          <a:stretch>
            <a:fillRect/>
          </a:stretch>
        </p:blipFill>
        <p:spPr>
          <a:xfrm>
            <a:off x="4375014" y="2747481"/>
            <a:ext cx="4077953" cy="2334588"/>
          </a:xfrm>
          <a:prstGeom prst="rect">
            <a:avLst/>
          </a:prstGeom>
        </p:spPr>
      </p:pic>
      <p:sp>
        <p:nvSpPr>
          <p:cNvPr id="18" name="Oval 17">
            <a:extLst>
              <a:ext uri="{FF2B5EF4-FFF2-40B4-BE49-F238E27FC236}">
                <a16:creationId xmlns:a16="http://schemas.microsoft.com/office/drawing/2014/main" id="{EEDAC8B1-9AE7-4FA4-9AB2-404C32FDA9BA}"/>
              </a:ext>
            </a:extLst>
          </p:cNvPr>
          <p:cNvSpPr/>
          <p:nvPr/>
        </p:nvSpPr>
        <p:spPr>
          <a:xfrm>
            <a:off x="7415190" y="3675928"/>
            <a:ext cx="857250" cy="581025"/>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Oval 18">
            <a:extLst>
              <a:ext uri="{FF2B5EF4-FFF2-40B4-BE49-F238E27FC236}">
                <a16:creationId xmlns:a16="http://schemas.microsoft.com/office/drawing/2014/main" id="{7E34D0AB-FDE6-4C81-A94D-170876651ACF}"/>
              </a:ext>
            </a:extLst>
          </p:cNvPr>
          <p:cNvSpPr/>
          <p:nvPr/>
        </p:nvSpPr>
        <p:spPr>
          <a:xfrm>
            <a:off x="3470676" y="3675928"/>
            <a:ext cx="647700" cy="477694"/>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Oval 21">
            <a:extLst>
              <a:ext uri="{FF2B5EF4-FFF2-40B4-BE49-F238E27FC236}">
                <a16:creationId xmlns:a16="http://schemas.microsoft.com/office/drawing/2014/main" id="{A8A98D18-2A9D-4F4A-8086-8ECC0F4381E1}"/>
              </a:ext>
            </a:extLst>
          </p:cNvPr>
          <p:cNvSpPr/>
          <p:nvPr/>
        </p:nvSpPr>
        <p:spPr>
          <a:xfrm>
            <a:off x="10724277" y="3914776"/>
            <a:ext cx="1009650" cy="676274"/>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10" name="Picture 9">
            <a:extLst>
              <a:ext uri="{FF2B5EF4-FFF2-40B4-BE49-F238E27FC236}">
                <a16:creationId xmlns:a16="http://schemas.microsoft.com/office/drawing/2014/main" id="{2238B9D4-216F-4436-B127-2335A6BE4E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166685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27D4-9793-4E3A-8572-A0318E028D26}"/>
              </a:ext>
            </a:extLst>
          </p:cNvPr>
          <p:cNvSpPr>
            <a:spLocks noGrp="1"/>
          </p:cNvSpPr>
          <p:nvPr>
            <p:ph type="title"/>
          </p:nvPr>
        </p:nvSpPr>
        <p:spPr>
          <a:xfrm>
            <a:off x="838200" y="2766218"/>
            <a:ext cx="10515600" cy="1325563"/>
          </a:xfrm>
        </p:spPr>
        <p:txBody>
          <a:bodyPr>
            <a:normAutofit/>
          </a:bodyPr>
          <a:lstStyle/>
          <a:p>
            <a:pPr algn="ctr"/>
            <a:r>
              <a:rPr lang="en-US" sz="7000" dirty="0">
                <a:solidFill>
                  <a:schemeClr val="accent4"/>
                </a:solidFill>
              </a:rPr>
              <a:t>Data Integration</a:t>
            </a:r>
            <a:endParaRPr lang="en-US" sz="7000" dirty="0"/>
          </a:p>
        </p:txBody>
      </p:sp>
    </p:spTree>
    <p:extLst>
      <p:ext uri="{BB962C8B-B14F-4D97-AF65-F5344CB8AC3E}">
        <p14:creationId xmlns:p14="http://schemas.microsoft.com/office/powerpoint/2010/main" val="18446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F49CA-022B-4DA0-ADC8-A37B5AA2D478}"/>
              </a:ext>
            </a:extLst>
          </p:cNvPr>
          <p:cNvSpPr>
            <a:spLocks noGrp="1"/>
          </p:cNvSpPr>
          <p:nvPr>
            <p:ph type="title"/>
          </p:nvPr>
        </p:nvSpPr>
        <p:spPr>
          <a:xfrm>
            <a:off x="838200" y="755650"/>
            <a:ext cx="10515600" cy="1325563"/>
          </a:xfrm>
        </p:spPr>
        <p:txBody>
          <a:bodyPr/>
          <a:lstStyle/>
          <a:p>
            <a:r>
              <a:rPr lang="en-US" sz="4400" dirty="0">
                <a:solidFill>
                  <a:schemeClr val="accent4"/>
                </a:solidFill>
              </a:rPr>
              <a:t>Data Integration</a:t>
            </a:r>
            <a:endParaRPr lang="en-US" dirty="0">
              <a:solidFill>
                <a:schemeClr val="accent4"/>
              </a:solidFill>
            </a:endParaRPr>
          </a:p>
        </p:txBody>
      </p:sp>
      <p:sp>
        <p:nvSpPr>
          <p:cNvPr id="3" name="Content Placeholder 2">
            <a:extLst>
              <a:ext uri="{FF2B5EF4-FFF2-40B4-BE49-F238E27FC236}">
                <a16:creationId xmlns:a16="http://schemas.microsoft.com/office/drawing/2014/main" id="{C8BDBEB1-60D9-47C4-8D56-8D12B5D9FFE9}"/>
              </a:ext>
            </a:extLst>
          </p:cNvPr>
          <p:cNvSpPr>
            <a:spLocks noGrp="1"/>
          </p:cNvSpPr>
          <p:nvPr>
            <p:ph idx="1"/>
          </p:nvPr>
        </p:nvSpPr>
        <p:spPr>
          <a:xfrm>
            <a:off x="838200" y="1930400"/>
            <a:ext cx="10515600" cy="4351338"/>
          </a:xfrm>
        </p:spPr>
        <p:txBody>
          <a:bodyPr>
            <a:normAutofit/>
          </a:bodyPr>
          <a:lstStyle/>
          <a:p>
            <a:pPr marL="0" indent="0" algn="l">
              <a:buNone/>
            </a:pPr>
            <a:r>
              <a:rPr lang="en-US" b="0" i="0" dirty="0">
                <a:solidFill>
                  <a:srgbClr val="F9FAFB"/>
                </a:solidFill>
                <a:effectLst/>
                <a:sym typeface="Wingdings" panose="05000000000000000000" pitchFamily="2" charset="2"/>
              </a:rPr>
              <a:t></a:t>
            </a:r>
            <a:r>
              <a:rPr lang="en-US" sz="3000" b="0" i="0" dirty="0">
                <a:solidFill>
                  <a:srgbClr val="F9FAFB"/>
                </a:solidFill>
                <a:effectLst/>
              </a:rPr>
              <a:t>Our data infrastructure leveraged the strengths of SQL:</a:t>
            </a:r>
          </a:p>
          <a:p>
            <a:pPr algn="l">
              <a:buFont typeface="Arial" panose="020B0604020202020204" pitchFamily="34" charset="0"/>
              <a:buChar char="•"/>
            </a:pPr>
            <a:r>
              <a:rPr lang="en-US" b="1" i="0" dirty="0">
                <a:solidFill>
                  <a:srgbClr val="F9FAFB"/>
                </a:solidFill>
                <a:effectLst/>
              </a:rPr>
              <a:t>SQL Database:</a:t>
            </a:r>
            <a:r>
              <a:rPr lang="en-US" b="0" i="0" dirty="0">
                <a:solidFill>
                  <a:srgbClr val="F9FAFB"/>
                </a:solidFill>
                <a:effectLst/>
              </a:rPr>
              <a:t> Served as the central repository, using a structured star schema with fact and dimension tables to ensure data integrity and relational clarity.</a:t>
            </a:r>
          </a:p>
        </p:txBody>
      </p:sp>
      <p:pic>
        <p:nvPicPr>
          <p:cNvPr id="4" name="Picture 3">
            <a:extLst>
              <a:ext uri="{FF2B5EF4-FFF2-40B4-BE49-F238E27FC236}">
                <a16:creationId xmlns:a16="http://schemas.microsoft.com/office/drawing/2014/main" id="{F332CCFF-4741-4B02-A6CF-0041C73D5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204790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A6852F4-DC02-E8C9-32BD-83A5FC0A7C2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6E36DCB-663A-723F-6828-B1983E645C23}"/>
              </a:ext>
            </a:extLst>
          </p:cNvPr>
          <p:cNvSpPr txBox="1">
            <a:spLocks/>
          </p:cNvSpPr>
          <p:nvPr/>
        </p:nvSpPr>
        <p:spPr>
          <a:xfrm>
            <a:off x="382692" y="8747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FDB647"/>
                </a:solidFill>
              </a:rPr>
              <a:t>Something to Notice</a:t>
            </a:r>
          </a:p>
        </p:txBody>
      </p:sp>
      <p:sp>
        <p:nvSpPr>
          <p:cNvPr id="11" name="Content Placeholder 2">
            <a:extLst>
              <a:ext uri="{FF2B5EF4-FFF2-40B4-BE49-F238E27FC236}">
                <a16:creationId xmlns:a16="http://schemas.microsoft.com/office/drawing/2014/main" id="{E63A3346-BFFD-1EA1-55E3-6E1EA539D636}"/>
              </a:ext>
            </a:extLst>
          </p:cNvPr>
          <p:cNvSpPr>
            <a:spLocks noGrp="1"/>
          </p:cNvSpPr>
          <p:nvPr>
            <p:ph idx="1"/>
          </p:nvPr>
        </p:nvSpPr>
        <p:spPr>
          <a:xfrm>
            <a:off x="167847" y="2024062"/>
            <a:ext cx="5709249" cy="3221906"/>
          </a:xfrm>
        </p:spPr>
        <p:txBody>
          <a:bodyPr>
            <a:normAutofit/>
          </a:bodyPr>
          <a:lstStyle/>
          <a:p>
            <a:r>
              <a:rPr lang="en-GB" b="1" dirty="0">
                <a:solidFill>
                  <a:schemeClr val="bg1"/>
                </a:solidFill>
              </a:rPr>
              <a:t>The phase requires importing 8 final data files into a SQL database for our analysis In Python.</a:t>
            </a:r>
            <a:endParaRPr lang="en-GB" dirty="0">
              <a:solidFill>
                <a:schemeClr val="bg1"/>
              </a:solidFill>
            </a:endParaRPr>
          </a:p>
          <a:p>
            <a:r>
              <a:rPr lang="en-GB" b="1" dirty="0">
                <a:solidFill>
                  <a:schemeClr val="bg1"/>
                </a:solidFill>
              </a:rPr>
              <a:t>Manually importing such a </a:t>
            </a:r>
            <a:r>
              <a:rPr lang="en-US" b="1" dirty="0">
                <a:solidFill>
                  <a:schemeClr val="bg1"/>
                </a:solidFill>
              </a:rPr>
              <a:t>kind of </a:t>
            </a:r>
            <a:r>
              <a:rPr lang="en-GB" b="1" dirty="0">
                <a:solidFill>
                  <a:schemeClr val="bg1"/>
                </a:solidFill>
              </a:rPr>
              <a:t>high volume of files is inefficient and Exhausting doing it one by one.</a:t>
            </a:r>
            <a:endParaRPr lang="en-GB" dirty="0">
              <a:solidFill>
                <a:schemeClr val="bg1"/>
              </a:solidFill>
            </a:endParaRPr>
          </a:p>
        </p:txBody>
      </p:sp>
      <p:pic>
        <p:nvPicPr>
          <p:cNvPr id="3" name="Picture 2">
            <a:extLst>
              <a:ext uri="{FF2B5EF4-FFF2-40B4-BE49-F238E27FC236}">
                <a16:creationId xmlns:a16="http://schemas.microsoft.com/office/drawing/2014/main" id="{2B7BBD7B-91D7-6FB6-40A7-1CDA14318C2D}"/>
              </a:ext>
            </a:extLst>
          </p:cNvPr>
          <p:cNvPicPr>
            <a:picLocks noChangeAspect="1"/>
          </p:cNvPicPr>
          <p:nvPr/>
        </p:nvPicPr>
        <p:blipFill>
          <a:blip r:embed="rId3"/>
          <a:stretch>
            <a:fillRect/>
          </a:stretch>
        </p:blipFill>
        <p:spPr>
          <a:xfrm>
            <a:off x="5991226" y="2200275"/>
            <a:ext cx="5818082" cy="2082355"/>
          </a:xfrm>
          <a:prstGeom prst="rect">
            <a:avLst/>
          </a:prstGeom>
        </p:spPr>
      </p:pic>
      <p:pic>
        <p:nvPicPr>
          <p:cNvPr id="5" name="Picture 4">
            <a:extLst>
              <a:ext uri="{FF2B5EF4-FFF2-40B4-BE49-F238E27FC236}">
                <a16:creationId xmlns:a16="http://schemas.microsoft.com/office/drawing/2014/main" id="{DDFC36C0-6442-816F-674D-C65C25A2225E}"/>
              </a:ext>
            </a:extLst>
          </p:cNvPr>
          <p:cNvPicPr>
            <a:picLocks noChangeAspect="1"/>
          </p:cNvPicPr>
          <p:nvPr/>
        </p:nvPicPr>
        <p:blipFill>
          <a:blip r:embed="rId4"/>
          <a:stretch>
            <a:fillRect/>
          </a:stretch>
        </p:blipFill>
        <p:spPr>
          <a:xfrm>
            <a:off x="5991226" y="1847850"/>
            <a:ext cx="3178302" cy="352425"/>
          </a:xfrm>
          <a:prstGeom prst="rect">
            <a:avLst/>
          </a:prstGeom>
        </p:spPr>
      </p:pic>
      <p:pic>
        <p:nvPicPr>
          <p:cNvPr id="6" name="Picture 5">
            <a:extLst>
              <a:ext uri="{FF2B5EF4-FFF2-40B4-BE49-F238E27FC236}">
                <a16:creationId xmlns:a16="http://schemas.microsoft.com/office/drawing/2014/main" id="{9FAE22E5-E1C3-4C08-AC4B-CE7A6ED42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326393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17D601D-725E-6CC2-8BB3-8F46102AC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6252E-B123-9703-04C9-EEC9CDB99948}"/>
              </a:ext>
            </a:extLst>
          </p:cNvPr>
          <p:cNvSpPr>
            <a:spLocks noGrp="1"/>
          </p:cNvSpPr>
          <p:nvPr>
            <p:ph type="title"/>
          </p:nvPr>
        </p:nvSpPr>
        <p:spPr>
          <a:xfrm>
            <a:off x="933450" y="134548"/>
            <a:ext cx="9877425" cy="1325563"/>
          </a:xfrm>
        </p:spPr>
        <p:txBody>
          <a:bodyPr/>
          <a:lstStyle/>
          <a:p>
            <a:pPr algn="ctr"/>
            <a:r>
              <a:rPr lang="en-US" sz="4400" dirty="0">
                <a:solidFill>
                  <a:schemeClr val="accent4"/>
                </a:solidFill>
              </a:rPr>
              <a:t>So we used the principle of Data Automation using Python</a:t>
            </a:r>
            <a:endParaRPr lang="en-US" dirty="0">
              <a:solidFill>
                <a:schemeClr val="accent4"/>
              </a:solidFill>
            </a:endParaRPr>
          </a:p>
        </p:txBody>
      </p:sp>
      <p:pic>
        <p:nvPicPr>
          <p:cNvPr id="5" name="Picture 4">
            <a:extLst>
              <a:ext uri="{FF2B5EF4-FFF2-40B4-BE49-F238E27FC236}">
                <a16:creationId xmlns:a16="http://schemas.microsoft.com/office/drawing/2014/main" id="{8434CB63-70D4-4817-EB97-741B94D38D79}"/>
              </a:ext>
            </a:extLst>
          </p:cNvPr>
          <p:cNvPicPr>
            <a:picLocks noChangeAspect="1"/>
          </p:cNvPicPr>
          <p:nvPr/>
        </p:nvPicPr>
        <p:blipFill>
          <a:blip r:embed="rId3"/>
          <a:srcRect l="3271" t="4890" r="3145" b="4872"/>
          <a:stretch>
            <a:fillRect/>
          </a:stretch>
        </p:blipFill>
        <p:spPr>
          <a:xfrm>
            <a:off x="1733550" y="1460111"/>
            <a:ext cx="7904226" cy="5076545"/>
          </a:xfrm>
          <a:prstGeom prst="rect">
            <a:avLst/>
          </a:prstGeom>
        </p:spPr>
      </p:pic>
      <p:pic>
        <p:nvPicPr>
          <p:cNvPr id="7" name="Picture 6">
            <a:extLst>
              <a:ext uri="{FF2B5EF4-FFF2-40B4-BE49-F238E27FC236}">
                <a16:creationId xmlns:a16="http://schemas.microsoft.com/office/drawing/2014/main" id="{496801A2-F7DA-40B5-A0E0-512C753828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272891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9484-7F66-4EB0-B940-F8F84F0B0266}"/>
              </a:ext>
            </a:extLst>
          </p:cNvPr>
          <p:cNvSpPr>
            <a:spLocks noGrp="1"/>
          </p:cNvSpPr>
          <p:nvPr>
            <p:ph type="title"/>
          </p:nvPr>
        </p:nvSpPr>
        <p:spPr>
          <a:xfrm>
            <a:off x="603682" y="601760"/>
            <a:ext cx="10515600" cy="1325563"/>
          </a:xfrm>
        </p:spPr>
        <p:txBody>
          <a:bodyPr/>
          <a:lstStyle/>
          <a:p>
            <a:pPr algn="ctr"/>
            <a:r>
              <a:rPr lang="en-US" sz="4400" dirty="0">
                <a:solidFill>
                  <a:schemeClr val="accent4"/>
                </a:solidFill>
              </a:rPr>
              <a:t>Data Modeling in SQL</a:t>
            </a:r>
            <a:endParaRPr lang="en-US" dirty="0"/>
          </a:p>
        </p:txBody>
      </p:sp>
      <p:pic>
        <p:nvPicPr>
          <p:cNvPr id="9" name="Picture 8">
            <a:extLst>
              <a:ext uri="{FF2B5EF4-FFF2-40B4-BE49-F238E27FC236}">
                <a16:creationId xmlns:a16="http://schemas.microsoft.com/office/drawing/2014/main" id="{927E0260-4566-4CFA-A6C6-8EA439903434}"/>
              </a:ext>
            </a:extLst>
          </p:cNvPr>
          <p:cNvPicPr>
            <a:picLocks noChangeAspect="1"/>
          </p:cNvPicPr>
          <p:nvPr/>
        </p:nvPicPr>
        <p:blipFill>
          <a:blip r:embed="rId3"/>
          <a:stretch>
            <a:fillRect/>
          </a:stretch>
        </p:blipFill>
        <p:spPr>
          <a:xfrm>
            <a:off x="6442231" y="1927323"/>
            <a:ext cx="5388378" cy="3003353"/>
          </a:xfrm>
          <a:prstGeom prst="rect">
            <a:avLst/>
          </a:prstGeom>
        </p:spPr>
      </p:pic>
      <p:pic>
        <p:nvPicPr>
          <p:cNvPr id="6" name="Picture 5">
            <a:extLst>
              <a:ext uri="{FF2B5EF4-FFF2-40B4-BE49-F238E27FC236}">
                <a16:creationId xmlns:a16="http://schemas.microsoft.com/office/drawing/2014/main" id="{1400A305-4D79-432E-B3A6-E197E7C67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pic>
        <p:nvPicPr>
          <p:cNvPr id="5" name="Picture 4">
            <a:extLst>
              <a:ext uri="{FF2B5EF4-FFF2-40B4-BE49-F238E27FC236}">
                <a16:creationId xmlns:a16="http://schemas.microsoft.com/office/drawing/2014/main" id="{7A070526-B688-4C12-9E88-64824736B7FA}"/>
              </a:ext>
            </a:extLst>
          </p:cNvPr>
          <p:cNvPicPr>
            <a:picLocks noChangeAspect="1"/>
          </p:cNvPicPr>
          <p:nvPr/>
        </p:nvPicPr>
        <p:blipFill>
          <a:blip r:embed="rId5"/>
          <a:stretch>
            <a:fillRect/>
          </a:stretch>
        </p:blipFill>
        <p:spPr>
          <a:xfrm>
            <a:off x="316633" y="1915537"/>
            <a:ext cx="5433137" cy="3015139"/>
          </a:xfrm>
          <a:prstGeom prst="rect">
            <a:avLst/>
          </a:prstGeom>
        </p:spPr>
      </p:pic>
    </p:spTree>
    <p:extLst>
      <p:ext uri="{BB962C8B-B14F-4D97-AF65-F5344CB8AC3E}">
        <p14:creationId xmlns:p14="http://schemas.microsoft.com/office/powerpoint/2010/main" val="248724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056B26-90E3-4820-8DD9-D74723DEA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341" y="4455319"/>
            <a:ext cx="1341379" cy="1799342"/>
          </a:xfrm>
          <a:prstGeom prst="rect">
            <a:avLst/>
          </a:prstGeom>
        </p:spPr>
      </p:pic>
      <p:pic>
        <p:nvPicPr>
          <p:cNvPr id="8" name="Picture 7">
            <a:extLst>
              <a:ext uri="{FF2B5EF4-FFF2-40B4-BE49-F238E27FC236}">
                <a16:creationId xmlns:a16="http://schemas.microsoft.com/office/drawing/2014/main" id="{4111A7E7-5C64-4F88-A708-02B771D1C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405" y="4455319"/>
            <a:ext cx="1262255" cy="1799343"/>
          </a:xfrm>
          <a:prstGeom prst="rect">
            <a:avLst/>
          </a:prstGeom>
        </p:spPr>
      </p:pic>
      <p:pic>
        <p:nvPicPr>
          <p:cNvPr id="12" name="Picture 11">
            <a:extLst>
              <a:ext uri="{FF2B5EF4-FFF2-40B4-BE49-F238E27FC236}">
                <a16:creationId xmlns:a16="http://schemas.microsoft.com/office/drawing/2014/main" id="{DFAA152B-FFF4-4FF1-958C-0008A8F137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8560" y="2159611"/>
            <a:ext cx="1356870" cy="1790338"/>
          </a:xfrm>
          <a:prstGeom prst="rect">
            <a:avLst/>
          </a:prstGeom>
        </p:spPr>
      </p:pic>
      <p:pic>
        <p:nvPicPr>
          <p:cNvPr id="15" name="Picture 14">
            <a:extLst>
              <a:ext uri="{FF2B5EF4-FFF2-40B4-BE49-F238E27FC236}">
                <a16:creationId xmlns:a16="http://schemas.microsoft.com/office/drawing/2014/main" id="{E6439204-7388-41F6-B2B3-FA4B857FFB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6732" y="2185545"/>
            <a:ext cx="1206884" cy="1758789"/>
          </a:xfrm>
          <a:prstGeom prst="rect">
            <a:avLst/>
          </a:prstGeom>
        </p:spPr>
      </p:pic>
      <p:pic>
        <p:nvPicPr>
          <p:cNvPr id="17" name="Picture 16">
            <a:extLst>
              <a:ext uri="{FF2B5EF4-FFF2-40B4-BE49-F238E27FC236}">
                <a16:creationId xmlns:a16="http://schemas.microsoft.com/office/drawing/2014/main" id="{F8812E57-73A6-44C9-BA08-2C104536A8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192" y="197348"/>
            <a:ext cx="1262255" cy="1799343"/>
          </a:xfrm>
          <a:prstGeom prst="rect">
            <a:avLst/>
          </a:prstGeom>
        </p:spPr>
      </p:pic>
      <p:sp>
        <p:nvSpPr>
          <p:cNvPr id="18" name="Title 17">
            <a:extLst>
              <a:ext uri="{FF2B5EF4-FFF2-40B4-BE49-F238E27FC236}">
                <a16:creationId xmlns:a16="http://schemas.microsoft.com/office/drawing/2014/main" id="{E40412AE-79AB-43FC-9B81-1899D0D892DC}"/>
              </a:ext>
            </a:extLst>
          </p:cNvPr>
          <p:cNvSpPr>
            <a:spLocks noGrp="1"/>
          </p:cNvSpPr>
          <p:nvPr>
            <p:ph type="title"/>
          </p:nvPr>
        </p:nvSpPr>
        <p:spPr>
          <a:xfrm>
            <a:off x="4399914" y="2316252"/>
            <a:ext cx="3392172" cy="1758789"/>
          </a:xfrm>
        </p:spPr>
        <p:txBody>
          <a:bodyPr>
            <a:normAutofit/>
          </a:bodyPr>
          <a:lstStyle/>
          <a:p>
            <a:pPr algn="ctr"/>
            <a:r>
              <a:rPr lang="en-US" sz="6000" dirty="0">
                <a:solidFill>
                  <a:srgbClr val="FDB647"/>
                </a:solidFill>
              </a:rPr>
              <a:t>Our Team</a:t>
            </a:r>
          </a:p>
        </p:txBody>
      </p:sp>
      <p:sp>
        <p:nvSpPr>
          <p:cNvPr id="2" name="TextBox 1">
            <a:extLst>
              <a:ext uri="{FF2B5EF4-FFF2-40B4-BE49-F238E27FC236}">
                <a16:creationId xmlns:a16="http://schemas.microsoft.com/office/drawing/2014/main" id="{5B442288-8271-A50D-7F55-DC0E5E531019}"/>
              </a:ext>
            </a:extLst>
          </p:cNvPr>
          <p:cNvSpPr txBox="1"/>
          <p:nvPr/>
        </p:nvSpPr>
        <p:spPr>
          <a:xfrm>
            <a:off x="5380380" y="1996691"/>
            <a:ext cx="1471878" cy="646331"/>
          </a:xfrm>
          <a:prstGeom prst="rect">
            <a:avLst/>
          </a:prstGeom>
          <a:noFill/>
        </p:spPr>
        <p:txBody>
          <a:bodyPr wrap="none" rtlCol="0">
            <a:spAutoFit/>
          </a:bodyPr>
          <a:lstStyle/>
          <a:p>
            <a:pPr algn="ctr"/>
            <a:r>
              <a:rPr lang="en-US" dirty="0">
                <a:solidFill>
                  <a:schemeClr val="bg1">
                    <a:lumMod val="95000"/>
                  </a:schemeClr>
                </a:solidFill>
              </a:rPr>
              <a:t>Farouk Ashraf</a:t>
            </a:r>
          </a:p>
          <a:p>
            <a:pPr algn="ctr"/>
            <a:r>
              <a:rPr lang="en-US" dirty="0">
                <a:solidFill>
                  <a:schemeClr val="bg1">
                    <a:lumMod val="95000"/>
                  </a:schemeClr>
                </a:solidFill>
              </a:rPr>
              <a:t>Team Leader</a:t>
            </a:r>
            <a:endParaRPr lang="en-GB" dirty="0">
              <a:solidFill>
                <a:schemeClr val="bg1">
                  <a:lumMod val="95000"/>
                </a:schemeClr>
              </a:solidFill>
            </a:endParaRPr>
          </a:p>
        </p:txBody>
      </p:sp>
      <p:sp>
        <p:nvSpPr>
          <p:cNvPr id="3" name="TextBox 2">
            <a:extLst>
              <a:ext uri="{FF2B5EF4-FFF2-40B4-BE49-F238E27FC236}">
                <a16:creationId xmlns:a16="http://schemas.microsoft.com/office/drawing/2014/main" id="{A3C751B4-03C8-B38B-6F62-EA9E449DA25F}"/>
              </a:ext>
            </a:extLst>
          </p:cNvPr>
          <p:cNvSpPr txBox="1"/>
          <p:nvPr/>
        </p:nvSpPr>
        <p:spPr>
          <a:xfrm>
            <a:off x="8153372" y="4075041"/>
            <a:ext cx="1693604" cy="369332"/>
          </a:xfrm>
          <a:prstGeom prst="rect">
            <a:avLst/>
          </a:prstGeom>
          <a:noFill/>
        </p:spPr>
        <p:txBody>
          <a:bodyPr wrap="none" rtlCol="0">
            <a:spAutoFit/>
          </a:bodyPr>
          <a:lstStyle/>
          <a:p>
            <a:pPr algn="ctr"/>
            <a:r>
              <a:rPr lang="en-US" dirty="0">
                <a:solidFill>
                  <a:schemeClr val="bg1">
                    <a:lumMod val="95000"/>
                  </a:schemeClr>
                </a:solidFill>
              </a:rPr>
              <a:t>Mahmoud Hany</a:t>
            </a:r>
            <a:endParaRPr lang="en-GB" dirty="0">
              <a:solidFill>
                <a:schemeClr val="bg1">
                  <a:lumMod val="95000"/>
                </a:schemeClr>
              </a:solidFill>
            </a:endParaRPr>
          </a:p>
        </p:txBody>
      </p:sp>
      <p:sp>
        <p:nvSpPr>
          <p:cNvPr id="4" name="TextBox 3">
            <a:extLst>
              <a:ext uri="{FF2B5EF4-FFF2-40B4-BE49-F238E27FC236}">
                <a16:creationId xmlns:a16="http://schemas.microsoft.com/office/drawing/2014/main" id="{FB65BBB0-28B3-3F6E-19C8-5D7B7942B646}"/>
              </a:ext>
            </a:extLst>
          </p:cNvPr>
          <p:cNvSpPr txBox="1"/>
          <p:nvPr/>
        </p:nvSpPr>
        <p:spPr>
          <a:xfrm>
            <a:off x="3635017" y="6175134"/>
            <a:ext cx="1933030" cy="369332"/>
          </a:xfrm>
          <a:prstGeom prst="rect">
            <a:avLst/>
          </a:prstGeom>
          <a:noFill/>
        </p:spPr>
        <p:txBody>
          <a:bodyPr wrap="none" rtlCol="0">
            <a:spAutoFit/>
          </a:bodyPr>
          <a:lstStyle/>
          <a:p>
            <a:pPr algn="ctr"/>
            <a:r>
              <a:rPr lang="en-US" dirty="0">
                <a:solidFill>
                  <a:schemeClr val="bg1">
                    <a:lumMod val="95000"/>
                  </a:schemeClr>
                </a:solidFill>
              </a:rPr>
              <a:t>Bassant Mohamed</a:t>
            </a:r>
            <a:endParaRPr lang="en-GB" dirty="0">
              <a:solidFill>
                <a:schemeClr val="bg1">
                  <a:lumMod val="95000"/>
                </a:schemeClr>
              </a:solidFill>
            </a:endParaRPr>
          </a:p>
        </p:txBody>
      </p:sp>
      <p:sp>
        <p:nvSpPr>
          <p:cNvPr id="5" name="TextBox 4">
            <a:extLst>
              <a:ext uri="{FF2B5EF4-FFF2-40B4-BE49-F238E27FC236}">
                <a16:creationId xmlns:a16="http://schemas.microsoft.com/office/drawing/2014/main" id="{75B15BFE-C632-14B4-5305-9D4CD8452711}"/>
              </a:ext>
            </a:extLst>
          </p:cNvPr>
          <p:cNvSpPr txBox="1"/>
          <p:nvPr/>
        </p:nvSpPr>
        <p:spPr>
          <a:xfrm>
            <a:off x="2330452" y="4085987"/>
            <a:ext cx="1459310" cy="369332"/>
          </a:xfrm>
          <a:prstGeom prst="rect">
            <a:avLst/>
          </a:prstGeom>
          <a:noFill/>
        </p:spPr>
        <p:txBody>
          <a:bodyPr wrap="none" rtlCol="0">
            <a:spAutoFit/>
          </a:bodyPr>
          <a:lstStyle/>
          <a:p>
            <a:pPr algn="ctr"/>
            <a:r>
              <a:rPr lang="en-US" dirty="0">
                <a:solidFill>
                  <a:schemeClr val="bg1">
                    <a:lumMod val="95000"/>
                  </a:schemeClr>
                </a:solidFill>
              </a:rPr>
              <a:t>Farah Hisham</a:t>
            </a:r>
            <a:endParaRPr lang="en-GB" dirty="0">
              <a:solidFill>
                <a:schemeClr val="bg1">
                  <a:lumMod val="95000"/>
                </a:schemeClr>
              </a:solidFill>
            </a:endParaRPr>
          </a:p>
        </p:txBody>
      </p:sp>
      <p:sp>
        <p:nvSpPr>
          <p:cNvPr id="7" name="TextBox 6">
            <a:extLst>
              <a:ext uri="{FF2B5EF4-FFF2-40B4-BE49-F238E27FC236}">
                <a16:creationId xmlns:a16="http://schemas.microsoft.com/office/drawing/2014/main" id="{59504B36-9C51-B2F4-71E9-F1BDB53AF647}"/>
              </a:ext>
            </a:extLst>
          </p:cNvPr>
          <p:cNvSpPr txBox="1"/>
          <p:nvPr/>
        </p:nvSpPr>
        <p:spPr>
          <a:xfrm>
            <a:off x="6747447" y="6291320"/>
            <a:ext cx="1939955" cy="369332"/>
          </a:xfrm>
          <a:prstGeom prst="rect">
            <a:avLst/>
          </a:prstGeom>
          <a:noFill/>
        </p:spPr>
        <p:txBody>
          <a:bodyPr wrap="none" rtlCol="0">
            <a:spAutoFit/>
          </a:bodyPr>
          <a:lstStyle/>
          <a:p>
            <a:pPr algn="ctr"/>
            <a:r>
              <a:rPr lang="en-US" dirty="0">
                <a:solidFill>
                  <a:schemeClr val="bg1">
                    <a:lumMod val="95000"/>
                  </a:schemeClr>
                </a:solidFill>
              </a:rPr>
              <a:t>Mohamed Ahmed</a:t>
            </a:r>
            <a:endParaRPr lang="en-GB" dirty="0">
              <a:solidFill>
                <a:schemeClr val="bg1">
                  <a:lumMod val="95000"/>
                </a:schemeClr>
              </a:solidFill>
            </a:endParaRPr>
          </a:p>
        </p:txBody>
      </p:sp>
    </p:spTree>
    <p:extLst>
      <p:ext uri="{BB962C8B-B14F-4D97-AF65-F5344CB8AC3E}">
        <p14:creationId xmlns:p14="http://schemas.microsoft.com/office/powerpoint/2010/main" val="278558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50CFBFA-7CBE-86F7-7AC4-90DA46D4A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391253-1DE7-3CCB-72DC-EF3E193D9E08}"/>
              </a:ext>
            </a:extLst>
          </p:cNvPr>
          <p:cNvSpPr>
            <a:spLocks noGrp="1"/>
          </p:cNvSpPr>
          <p:nvPr>
            <p:ph type="title"/>
          </p:nvPr>
        </p:nvSpPr>
        <p:spPr>
          <a:xfrm>
            <a:off x="576949" y="165371"/>
            <a:ext cx="10515600" cy="1325563"/>
          </a:xfrm>
        </p:spPr>
        <p:txBody>
          <a:bodyPr/>
          <a:lstStyle/>
          <a:p>
            <a:pPr algn="ctr"/>
            <a:r>
              <a:rPr lang="en-US" sz="4400" dirty="0">
                <a:solidFill>
                  <a:schemeClr val="accent4"/>
                </a:solidFill>
              </a:rPr>
              <a:t>Data Modeling in Power BI</a:t>
            </a:r>
            <a:endParaRPr lang="en-US" dirty="0"/>
          </a:p>
        </p:txBody>
      </p:sp>
      <p:sp>
        <p:nvSpPr>
          <p:cNvPr id="7" name="AutoShape 8">
            <a:extLst>
              <a:ext uri="{FF2B5EF4-FFF2-40B4-BE49-F238E27FC236}">
                <a16:creationId xmlns:a16="http://schemas.microsoft.com/office/drawing/2014/main" id="{937A9552-51C6-00B7-79F6-AAF1E94DBC07}"/>
              </a:ext>
            </a:extLst>
          </p:cNvPr>
          <p:cNvSpPr>
            <a:spLocks noChangeAspect="1" noChangeArrowheads="1"/>
          </p:cNvSpPr>
          <p:nvPr/>
        </p:nvSpPr>
        <p:spPr bwMode="auto">
          <a:xfrm>
            <a:off x="4733925" y="2066925"/>
            <a:ext cx="1514475" cy="1514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DF42FF10-2BD1-CA7C-A4E5-122FB64C2C48}"/>
              </a:ext>
            </a:extLst>
          </p:cNvPr>
          <p:cNvPicPr>
            <a:picLocks noChangeAspect="1"/>
          </p:cNvPicPr>
          <p:nvPr/>
        </p:nvPicPr>
        <p:blipFill>
          <a:blip r:embed="rId3"/>
          <a:stretch>
            <a:fillRect/>
          </a:stretch>
        </p:blipFill>
        <p:spPr>
          <a:xfrm>
            <a:off x="2044129" y="1373263"/>
            <a:ext cx="8103741" cy="4889848"/>
          </a:xfrm>
          <a:prstGeom prst="rect">
            <a:avLst/>
          </a:prstGeom>
        </p:spPr>
      </p:pic>
      <p:pic>
        <p:nvPicPr>
          <p:cNvPr id="5" name="Picture 4">
            <a:extLst>
              <a:ext uri="{FF2B5EF4-FFF2-40B4-BE49-F238E27FC236}">
                <a16:creationId xmlns:a16="http://schemas.microsoft.com/office/drawing/2014/main" id="{ADC845BA-0562-4165-83C9-00D83E767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105648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DB35-FBAC-4897-98BA-09A5624DEBE0}"/>
              </a:ext>
            </a:extLst>
          </p:cNvPr>
          <p:cNvSpPr>
            <a:spLocks noGrp="1"/>
          </p:cNvSpPr>
          <p:nvPr>
            <p:ph type="title"/>
          </p:nvPr>
        </p:nvSpPr>
        <p:spPr>
          <a:xfrm>
            <a:off x="838200" y="2766218"/>
            <a:ext cx="10515600" cy="1325563"/>
          </a:xfrm>
        </p:spPr>
        <p:txBody>
          <a:bodyPr>
            <a:noAutofit/>
          </a:bodyPr>
          <a:lstStyle/>
          <a:p>
            <a:pPr algn="ctr"/>
            <a:r>
              <a:rPr lang="en-US" sz="7000" dirty="0">
                <a:solidFill>
                  <a:schemeClr val="accent4"/>
                </a:solidFill>
              </a:rPr>
              <a:t>Data Analysis</a:t>
            </a:r>
            <a:endParaRPr lang="en-US" sz="7000" dirty="0"/>
          </a:p>
        </p:txBody>
      </p:sp>
    </p:spTree>
    <p:extLst>
      <p:ext uri="{BB962C8B-B14F-4D97-AF65-F5344CB8AC3E}">
        <p14:creationId xmlns:p14="http://schemas.microsoft.com/office/powerpoint/2010/main" val="328320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6AC4-77A3-4B0C-B968-FB2E21459A2B}"/>
              </a:ext>
            </a:extLst>
          </p:cNvPr>
          <p:cNvSpPr>
            <a:spLocks noGrp="1"/>
          </p:cNvSpPr>
          <p:nvPr>
            <p:ph type="title"/>
          </p:nvPr>
        </p:nvSpPr>
        <p:spPr>
          <a:xfrm>
            <a:off x="838200" y="884944"/>
            <a:ext cx="10515600" cy="1325563"/>
          </a:xfrm>
        </p:spPr>
        <p:txBody>
          <a:bodyPr/>
          <a:lstStyle/>
          <a:p>
            <a:r>
              <a:rPr lang="en-US" sz="4400" dirty="0">
                <a:solidFill>
                  <a:schemeClr val="accent4"/>
                </a:solidFill>
              </a:rPr>
              <a:t>Data Analysis</a:t>
            </a:r>
            <a:endParaRPr lang="en-US" dirty="0">
              <a:solidFill>
                <a:schemeClr val="accent4"/>
              </a:solidFill>
            </a:endParaRPr>
          </a:p>
        </p:txBody>
      </p:sp>
      <p:sp>
        <p:nvSpPr>
          <p:cNvPr id="3" name="Content Placeholder 2">
            <a:extLst>
              <a:ext uri="{FF2B5EF4-FFF2-40B4-BE49-F238E27FC236}">
                <a16:creationId xmlns:a16="http://schemas.microsoft.com/office/drawing/2014/main" id="{FFA241C4-4311-47E1-A0FC-ACA322EEACA3}"/>
              </a:ext>
            </a:extLst>
          </p:cNvPr>
          <p:cNvSpPr>
            <a:spLocks noGrp="1"/>
          </p:cNvSpPr>
          <p:nvPr>
            <p:ph idx="1"/>
          </p:nvPr>
        </p:nvSpPr>
        <p:spPr>
          <a:xfrm>
            <a:off x="838200" y="2056675"/>
            <a:ext cx="10515600" cy="4351338"/>
          </a:xfrm>
        </p:spPr>
        <p:txBody>
          <a:bodyPr/>
          <a:lstStyle/>
          <a:p>
            <a:pPr marL="0" indent="0" algn="l">
              <a:buNone/>
            </a:pPr>
            <a:r>
              <a:rPr lang="en-US" b="1" i="0" dirty="0">
                <a:solidFill>
                  <a:srgbClr val="F9FAFB"/>
                </a:solidFill>
                <a:effectLst/>
              </a:rPr>
              <a:t>Data Analysis: What the Numbers Say</a:t>
            </a:r>
            <a:endParaRPr lang="en-US" b="0" i="0" dirty="0">
              <a:solidFill>
                <a:srgbClr val="F9FAFB"/>
              </a:solidFill>
              <a:effectLst/>
            </a:endParaRPr>
          </a:p>
          <a:p>
            <a:pPr algn="l">
              <a:buFont typeface="Arial" panose="020B0604020202020204" pitchFamily="34" charset="0"/>
              <a:buChar char="•"/>
            </a:pPr>
            <a:r>
              <a:rPr lang="en-US" b="0" i="0" dirty="0">
                <a:solidFill>
                  <a:srgbClr val="F9FAFB"/>
                </a:solidFill>
                <a:effectLst/>
              </a:rPr>
              <a:t>Identified key patterns and trends in workforce distribution</a:t>
            </a:r>
          </a:p>
          <a:p>
            <a:pPr algn="l">
              <a:buFont typeface="Arial" panose="020B0604020202020204" pitchFamily="34" charset="0"/>
              <a:buChar char="•"/>
            </a:pPr>
            <a:r>
              <a:rPr lang="en-US" b="0" i="0" dirty="0">
                <a:solidFill>
                  <a:srgbClr val="F9FAFB"/>
                </a:solidFill>
                <a:effectLst/>
              </a:rPr>
              <a:t>Calculated unemployment rates across demographics and regions</a:t>
            </a:r>
          </a:p>
          <a:p>
            <a:pPr algn="l">
              <a:buFont typeface="Arial" panose="020B0604020202020204" pitchFamily="34" charset="0"/>
              <a:buChar char="•"/>
            </a:pPr>
            <a:r>
              <a:rPr lang="en-US" b="0" i="0" dirty="0">
                <a:solidFill>
                  <a:srgbClr val="F9FAFB"/>
                </a:solidFill>
                <a:effectLst/>
              </a:rPr>
              <a:t>Analyzed correlations between education levels and employment sectors</a:t>
            </a:r>
          </a:p>
          <a:p>
            <a:pPr algn="l">
              <a:buFont typeface="Arial" panose="020B0604020202020204" pitchFamily="34" charset="0"/>
              <a:buChar char="•"/>
            </a:pPr>
            <a:r>
              <a:rPr lang="en-US" b="0" i="0" dirty="0">
                <a:solidFill>
                  <a:srgbClr val="F9FAFB"/>
                </a:solidFill>
                <a:effectLst/>
              </a:rPr>
              <a:t>Used statistical methods to validate findings</a:t>
            </a:r>
          </a:p>
          <a:p>
            <a:pPr marL="0" indent="0">
              <a:buNone/>
            </a:pPr>
            <a:endParaRPr lang="en-US" dirty="0"/>
          </a:p>
        </p:txBody>
      </p:sp>
      <p:pic>
        <p:nvPicPr>
          <p:cNvPr id="4" name="Picture 3">
            <a:extLst>
              <a:ext uri="{FF2B5EF4-FFF2-40B4-BE49-F238E27FC236}">
                <a16:creationId xmlns:a16="http://schemas.microsoft.com/office/drawing/2014/main" id="{E5DB4056-E8A3-41D6-A0B2-FBCE3F6AF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29658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0E8C9-AE6F-402A-9749-495F6C55C19E}"/>
              </a:ext>
            </a:extLst>
          </p:cNvPr>
          <p:cNvSpPr>
            <a:spLocks noGrp="1"/>
          </p:cNvSpPr>
          <p:nvPr>
            <p:ph type="title"/>
          </p:nvPr>
        </p:nvSpPr>
        <p:spPr>
          <a:xfrm>
            <a:off x="280416" y="88049"/>
            <a:ext cx="10515600" cy="1325563"/>
          </a:xfrm>
        </p:spPr>
        <p:txBody>
          <a:bodyPr/>
          <a:lstStyle/>
          <a:p>
            <a:pPr algn="ctr"/>
            <a:r>
              <a:rPr lang="en-US" dirty="0">
                <a:solidFill>
                  <a:schemeClr val="accent4"/>
                </a:solidFill>
              </a:rPr>
              <a:t>Analyzing Data in SQL</a:t>
            </a:r>
            <a:endParaRPr lang="en-US" dirty="0"/>
          </a:p>
        </p:txBody>
      </p:sp>
      <p:pic>
        <p:nvPicPr>
          <p:cNvPr id="5" name="Picture 4">
            <a:extLst>
              <a:ext uri="{FF2B5EF4-FFF2-40B4-BE49-F238E27FC236}">
                <a16:creationId xmlns:a16="http://schemas.microsoft.com/office/drawing/2014/main" id="{24016DDE-42EA-4D38-2145-CE8B3B7E9ED0}"/>
              </a:ext>
            </a:extLst>
          </p:cNvPr>
          <p:cNvPicPr>
            <a:picLocks noChangeAspect="1"/>
          </p:cNvPicPr>
          <p:nvPr/>
        </p:nvPicPr>
        <p:blipFill>
          <a:blip r:embed="rId3"/>
          <a:stretch>
            <a:fillRect/>
          </a:stretch>
        </p:blipFill>
        <p:spPr>
          <a:xfrm>
            <a:off x="776208" y="1372196"/>
            <a:ext cx="5172783" cy="1773654"/>
          </a:xfrm>
          <a:prstGeom prst="rect">
            <a:avLst/>
          </a:prstGeom>
        </p:spPr>
      </p:pic>
      <p:sp>
        <p:nvSpPr>
          <p:cNvPr id="6" name="Arrow: Right 5">
            <a:extLst>
              <a:ext uri="{FF2B5EF4-FFF2-40B4-BE49-F238E27FC236}">
                <a16:creationId xmlns:a16="http://schemas.microsoft.com/office/drawing/2014/main" id="{693AEC6C-0C17-0691-A529-D7636147C02F}"/>
              </a:ext>
            </a:extLst>
          </p:cNvPr>
          <p:cNvSpPr/>
          <p:nvPr/>
        </p:nvSpPr>
        <p:spPr>
          <a:xfrm>
            <a:off x="6172201" y="225902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pic>
        <p:nvPicPr>
          <p:cNvPr id="10" name="Picture 9">
            <a:extLst>
              <a:ext uri="{FF2B5EF4-FFF2-40B4-BE49-F238E27FC236}">
                <a16:creationId xmlns:a16="http://schemas.microsoft.com/office/drawing/2014/main" id="{98B55482-61D3-1E65-4264-3BC55F48F1CA}"/>
              </a:ext>
            </a:extLst>
          </p:cNvPr>
          <p:cNvPicPr>
            <a:picLocks noChangeAspect="1"/>
          </p:cNvPicPr>
          <p:nvPr/>
        </p:nvPicPr>
        <p:blipFill>
          <a:blip r:embed="rId4"/>
          <a:stretch>
            <a:fillRect/>
          </a:stretch>
        </p:blipFill>
        <p:spPr>
          <a:xfrm>
            <a:off x="7270975" y="1171296"/>
            <a:ext cx="3405588" cy="2660086"/>
          </a:xfrm>
          <a:prstGeom prst="rect">
            <a:avLst/>
          </a:prstGeom>
        </p:spPr>
      </p:pic>
      <p:pic>
        <p:nvPicPr>
          <p:cNvPr id="12" name="Picture 11">
            <a:extLst>
              <a:ext uri="{FF2B5EF4-FFF2-40B4-BE49-F238E27FC236}">
                <a16:creationId xmlns:a16="http://schemas.microsoft.com/office/drawing/2014/main" id="{CEED5E87-4DCB-A784-E26F-66B524AD1082}"/>
              </a:ext>
            </a:extLst>
          </p:cNvPr>
          <p:cNvPicPr>
            <a:picLocks noChangeAspect="1"/>
          </p:cNvPicPr>
          <p:nvPr/>
        </p:nvPicPr>
        <p:blipFill>
          <a:blip r:embed="rId5"/>
          <a:stretch>
            <a:fillRect/>
          </a:stretch>
        </p:blipFill>
        <p:spPr>
          <a:xfrm>
            <a:off x="1091678" y="3501518"/>
            <a:ext cx="4838035" cy="2959098"/>
          </a:xfrm>
          <a:prstGeom prst="rect">
            <a:avLst/>
          </a:prstGeom>
        </p:spPr>
      </p:pic>
      <p:sp>
        <p:nvSpPr>
          <p:cNvPr id="13" name="Arrow: Right 12">
            <a:extLst>
              <a:ext uri="{FF2B5EF4-FFF2-40B4-BE49-F238E27FC236}">
                <a16:creationId xmlns:a16="http://schemas.microsoft.com/office/drawing/2014/main" id="{76A97226-0ED7-A5C8-45E9-E2369C530357}"/>
              </a:ext>
            </a:extLst>
          </p:cNvPr>
          <p:cNvSpPr/>
          <p:nvPr/>
        </p:nvSpPr>
        <p:spPr>
          <a:xfrm>
            <a:off x="6172201" y="489393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pic>
        <p:nvPicPr>
          <p:cNvPr id="15" name="Picture 14">
            <a:extLst>
              <a:ext uri="{FF2B5EF4-FFF2-40B4-BE49-F238E27FC236}">
                <a16:creationId xmlns:a16="http://schemas.microsoft.com/office/drawing/2014/main" id="{021FCBC0-F105-DAB5-5FA3-21F6CD4352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0975" y="4859203"/>
            <a:ext cx="4525140" cy="554099"/>
          </a:xfrm>
          <a:prstGeom prst="rect">
            <a:avLst/>
          </a:prstGeom>
        </p:spPr>
      </p:pic>
      <p:pic>
        <p:nvPicPr>
          <p:cNvPr id="9" name="Picture 8">
            <a:extLst>
              <a:ext uri="{FF2B5EF4-FFF2-40B4-BE49-F238E27FC236}">
                <a16:creationId xmlns:a16="http://schemas.microsoft.com/office/drawing/2014/main" id="{CEBC8718-0BDC-4750-BC05-72A844E9CE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353828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D2181-69B8-046D-AA16-D7CDD8001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BC13E-89FA-1413-1627-E8945947F4AB}"/>
              </a:ext>
            </a:extLst>
          </p:cNvPr>
          <p:cNvSpPr>
            <a:spLocks noGrp="1"/>
          </p:cNvSpPr>
          <p:nvPr>
            <p:ph type="title"/>
          </p:nvPr>
        </p:nvSpPr>
        <p:spPr>
          <a:xfrm>
            <a:off x="0" y="-173038"/>
            <a:ext cx="10515600" cy="1325563"/>
          </a:xfrm>
        </p:spPr>
        <p:txBody>
          <a:bodyPr/>
          <a:lstStyle/>
          <a:p>
            <a:pPr algn="ctr"/>
            <a:r>
              <a:rPr lang="en-US" dirty="0">
                <a:solidFill>
                  <a:schemeClr val="accent4"/>
                </a:solidFill>
              </a:rPr>
              <a:t>Analyzing Data in SQL</a:t>
            </a:r>
            <a:endParaRPr lang="en-US" dirty="0"/>
          </a:p>
        </p:txBody>
      </p:sp>
      <p:sp>
        <p:nvSpPr>
          <p:cNvPr id="6" name="Arrow: Right 5">
            <a:extLst>
              <a:ext uri="{FF2B5EF4-FFF2-40B4-BE49-F238E27FC236}">
                <a16:creationId xmlns:a16="http://schemas.microsoft.com/office/drawing/2014/main" id="{DC1961D0-D1D4-1E5A-E1FF-F6C4EBD57BDF}"/>
              </a:ext>
            </a:extLst>
          </p:cNvPr>
          <p:cNvSpPr/>
          <p:nvPr/>
        </p:nvSpPr>
        <p:spPr>
          <a:xfrm>
            <a:off x="5794688" y="232749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sp>
        <p:nvSpPr>
          <p:cNvPr id="13" name="Arrow: Right 12">
            <a:extLst>
              <a:ext uri="{FF2B5EF4-FFF2-40B4-BE49-F238E27FC236}">
                <a16:creationId xmlns:a16="http://schemas.microsoft.com/office/drawing/2014/main" id="{4758E326-9C17-4D63-A313-4610FF2425D5}"/>
              </a:ext>
            </a:extLst>
          </p:cNvPr>
          <p:cNvSpPr/>
          <p:nvPr/>
        </p:nvSpPr>
        <p:spPr>
          <a:xfrm>
            <a:off x="5794688" y="494254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pic>
        <p:nvPicPr>
          <p:cNvPr id="4" name="Picture 3">
            <a:extLst>
              <a:ext uri="{FF2B5EF4-FFF2-40B4-BE49-F238E27FC236}">
                <a16:creationId xmlns:a16="http://schemas.microsoft.com/office/drawing/2014/main" id="{95C5D0BE-767C-A48B-6B7B-7F2BF2F9382B}"/>
              </a:ext>
            </a:extLst>
          </p:cNvPr>
          <p:cNvPicPr>
            <a:picLocks noChangeAspect="1"/>
          </p:cNvPicPr>
          <p:nvPr/>
        </p:nvPicPr>
        <p:blipFill>
          <a:blip r:embed="rId2"/>
          <a:stretch>
            <a:fillRect/>
          </a:stretch>
        </p:blipFill>
        <p:spPr>
          <a:xfrm>
            <a:off x="402732" y="1137508"/>
            <a:ext cx="5270996" cy="2145435"/>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C8479111-A34D-9319-4DA9-4309C56CF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139" y="856952"/>
            <a:ext cx="5028634" cy="2572048"/>
          </a:xfrm>
          <a:prstGeom prst="rect">
            <a:avLst/>
          </a:prstGeom>
        </p:spPr>
      </p:pic>
      <p:pic>
        <p:nvPicPr>
          <p:cNvPr id="11" name="Picture 10">
            <a:extLst>
              <a:ext uri="{FF2B5EF4-FFF2-40B4-BE49-F238E27FC236}">
                <a16:creationId xmlns:a16="http://schemas.microsoft.com/office/drawing/2014/main" id="{D072C5BC-D823-1FFB-E7A2-96717A1DE353}"/>
              </a:ext>
            </a:extLst>
          </p:cNvPr>
          <p:cNvPicPr>
            <a:picLocks noChangeAspect="1"/>
          </p:cNvPicPr>
          <p:nvPr/>
        </p:nvPicPr>
        <p:blipFill>
          <a:blip r:embed="rId4"/>
          <a:stretch>
            <a:fillRect/>
          </a:stretch>
        </p:blipFill>
        <p:spPr>
          <a:xfrm>
            <a:off x="2214580" y="3541198"/>
            <a:ext cx="3459148" cy="3100134"/>
          </a:xfrm>
          <a:prstGeom prst="rect">
            <a:avLst/>
          </a:prstGeom>
        </p:spPr>
      </p:pic>
      <p:pic>
        <p:nvPicPr>
          <p:cNvPr id="16" name="Picture 15">
            <a:extLst>
              <a:ext uri="{FF2B5EF4-FFF2-40B4-BE49-F238E27FC236}">
                <a16:creationId xmlns:a16="http://schemas.microsoft.com/office/drawing/2014/main" id="{107D3BE5-88CE-A0B9-CBE5-4FD76D7D9692}"/>
              </a:ext>
            </a:extLst>
          </p:cNvPr>
          <p:cNvPicPr>
            <a:picLocks noChangeAspect="1"/>
          </p:cNvPicPr>
          <p:nvPr/>
        </p:nvPicPr>
        <p:blipFill>
          <a:blip r:embed="rId5">
            <a:extLst>
              <a:ext uri="{28A0092B-C50C-407E-A947-70E740481C1C}">
                <a14:useLocalDpi xmlns:a14="http://schemas.microsoft.com/office/drawing/2010/main" val="0"/>
              </a:ext>
            </a:extLst>
          </a:blip>
          <a:srcRect r="277" b="21107"/>
          <a:stretch>
            <a:fillRect/>
          </a:stretch>
        </p:blipFill>
        <p:spPr>
          <a:xfrm>
            <a:off x="6894056" y="3584370"/>
            <a:ext cx="4229841" cy="2716345"/>
          </a:xfrm>
          <a:prstGeom prst="rect">
            <a:avLst/>
          </a:prstGeom>
        </p:spPr>
      </p:pic>
      <p:pic>
        <p:nvPicPr>
          <p:cNvPr id="9" name="Picture 8">
            <a:extLst>
              <a:ext uri="{FF2B5EF4-FFF2-40B4-BE49-F238E27FC236}">
                <a16:creationId xmlns:a16="http://schemas.microsoft.com/office/drawing/2014/main" id="{43937F50-0C7C-48DA-A02B-DB3A2013AC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165950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9EFE06E-5315-752D-C3B3-ABDD30353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FF589-40C5-FE55-FC23-8F5CE1C3F2F7}"/>
              </a:ext>
            </a:extLst>
          </p:cNvPr>
          <p:cNvSpPr>
            <a:spLocks noGrp="1"/>
          </p:cNvSpPr>
          <p:nvPr>
            <p:ph type="title"/>
          </p:nvPr>
        </p:nvSpPr>
        <p:spPr>
          <a:xfrm>
            <a:off x="-1322060" y="10441"/>
            <a:ext cx="10515600" cy="1325563"/>
          </a:xfrm>
        </p:spPr>
        <p:txBody>
          <a:bodyPr/>
          <a:lstStyle/>
          <a:p>
            <a:pPr algn="ctr"/>
            <a:r>
              <a:rPr lang="en-US" dirty="0">
                <a:solidFill>
                  <a:schemeClr val="accent4"/>
                </a:solidFill>
              </a:rPr>
              <a:t>Analyzing Data in SQL</a:t>
            </a:r>
            <a:endParaRPr lang="en-US" dirty="0"/>
          </a:p>
        </p:txBody>
      </p:sp>
      <p:sp>
        <p:nvSpPr>
          <p:cNvPr id="6" name="Arrow: Right 5">
            <a:extLst>
              <a:ext uri="{FF2B5EF4-FFF2-40B4-BE49-F238E27FC236}">
                <a16:creationId xmlns:a16="http://schemas.microsoft.com/office/drawing/2014/main" id="{C1BE16A2-DC90-E8D7-6F7D-955C0922F2BC}"/>
              </a:ext>
            </a:extLst>
          </p:cNvPr>
          <p:cNvSpPr/>
          <p:nvPr/>
        </p:nvSpPr>
        <p:spPr>
          <a:xfrm>
            <a:off x="6308613" y="192933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sp>
        <p:nvSpPr>
          <p:cNvPr id="13" name="Arrow: Right 12">
            <a:extLst>
              <a:ext uri="{FF2B5EF4-FFF2-40B4-BE49-F238E27FC236}">
                <a16:creationId xmlns:a16="http://schemas.microsoft.com/office/drawing/2014/main" id="{CA6AEB56-2E06-7F31-3E6F-F9CD9711ACB5}"/>
              </a:ext>
            </a:extLst>
          </p:cNvPr>
          <p:cNvSpPr/>
          <p:nvPr/>
        </p:nvSpPr>
        <p:spPr>
          <a:xfrm>
            <a:off x="6302092" y="492867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B981"/>
              </a:solidFill>
            </a:endParaRPr>
          </a:p>
        </p:txBody>
      </p:sp>
      <p:pic>
        <p:nvPicPr>
          <p:cNvPr id="8" name="Picture 7">
            <a:extLst>
              <a:ext uri="{FF2B5EF4-FFF2-40B4-BE49-F238E27FC236}">
                <a16:creationId xmlns:a16="http://schemas.microsoft.com/office/drawing/2014/main" id="{285AB908-08EE-1FAC-3FD2-44531922279C}"/>
              </a:ext>
            </a:extLst>
          </p:cNvPr>
          <p:cNvPicPr>
            <a:picLocks noChangeAspect="1"/>
          </p:cNvPicPr>
          <p:nvPr/>
        </p:nvPicPr>
        <p:blipFill>
          <a:blip r:embed="rId3"/>
          <a:stretch>
            <a:fillRect/>
          </a:stretch>
        </p:blipFill>
        <p:spPr>
          <a:xfrm>
            <a:off x="7608854" y="551076"/>
            <a:ext cx="3693892" cy="2677382"/>
          </a:xfrm>
          <a:prstGeom prst="rect">
            <a:avLst/>
          </a:prstGeom>
        </p:spPr>
      </p:pic>
      <p:pic>
        <p:nvPicPr>
          <p:cNvPr id="11" name="Picture 10">
            <a:extLst>
              <a:ext uri="{FF2B5EF4-FFF2-40B4-BE49-F238E27FC236}">
                <a16:creationId xmlns:a16="http://schemas.microsoft.com/office/drawing/2014/main" id="{77DB2DCC-307D-5948-F3DC-8BC8035385DD}"/>
              </a:ext>
            </a:extLst>
          </p:cNvPr>
          <p:cNvPicPr>
            <a:picLocks noChangeAspect="1"/>
          </p:cNvPicPr>
          <p:nvPr/>
        </p:nvPicPr>
        <p:blipFill>
          <a:blip r:embed="rId4"/>
          <a:stretch>
            <a:fillRect/>
          </a:stretch>
        </p:blipFill>
        <p:spPr>
          <a:xfrm>
            <a:off x="416313" y="1519732"/>
            <a:ext cx="5731384" cy="970976"/>
          </a:xfrm>
          <a:prstGeom prst="rect">
            <a:avLst/>
          </a:prstGeom>
        </p:spPr>
      </p:pic>
      <p:pic>
        <p:nvPicPr>
          <p:cNvPr id="16" name="Picture 15">
            <a:extLst>
              <a:ext uri="{FF2B5EF4-FFF2-40B4-BE49-F238E27FC236}">
                <a16:creationId xmlns:a16="http://schemas.microsoft.com/office/drawing/2014/main" id="{5906CAB3-7BFB-7C0D-E7D9-C9139A3423E6}"/>
              </a:ext>
            </a:extLst>
          </p:cNvPr>
          <p:cNvPicPr>
            <a:picLocks noChangeAspect="1"/>
          </p:cNvPicPr>
          <p:nvPr/>
        </p:nvPicPr>
        <p:blipFill>
          <a:blip r:embed="rId5"/>
          <a:stretch>
            <a:fillRect/>
          </a:stretch>
        </p:blipFill>
        <p:spPr>
          <a:xfrm>
            <a:off x="177575" y="3962400"/>
            <a:ext cx="5962621" cy="1943178"/>
          </a:xfrm>
          <a:prstGeom prst="rect">
            <a:avLst/>
          </a:prstGeom>
        </p:spPr>
      </p:pic>
      <p:pic>
        <p:nvPicPr>
          <p:cNvPr id="18" name="Picture 17" descr="A table with numbers and letters&#10;&#10;AI-generated content may be incorrect.">
            <a:extLst>
              <a:ext uri="{FF2B5EF4-FFF2-40B4-BE49-F238E27FC236}">
                <a16:creationId xmlns:a16="http://schemas.microsoft.com/office/drawing/2014/main" id="{37CA1FFD-D282-7069-0EE6-0F66FFBF95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8854" y="3429000"/>
            <a:ext cx="1852301" cy="3049621"/>
          </a:xfrm>
          <a:prstGeom prst="rect">
            <a:avLst/>
          </a:prstGeom>
        </p:spPr>
      </p:pic>
      <p:pic>
        <p:nvPicPr>
          <p:cNvPr id="9" name="Picture 8">
            <a:extLst>
              <a:ext uri="{FF2B5EF4-FFF2-40B4-BE49-F238E27FC236}">
                <a16:creationId xmlns:a16="http://schemas.microsoft.com/office/drawing/2014/main" id="{6A3F1E47-30E7-464C-AA25-70CFAE3398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159827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D486-05EE-4864-8F08-90580712EA7C}"/>
              </a:ext>
            </a:extLst>
          </p:cNvPr>
          <p:cNvSpPr>
            <a:spLocks noGrp="1"/>
          </p:cNvSpPr>
          <p:nvPr>
            <p:ph type="title"/>
          </p:nvPr>
        </p:nvSpPr>
        <p:spPr>
          <a:xfrm>
            <a:off x="838200" y="2766218"/>
            <a:ext cx="10515600" cy="1325563"/>
          </a:xfrm>
        </p:spPr>
        <p:txBody>
          <a:bodyPr>
            <a:normAutofit/>
          </a:bodyPr>
          <a:lstStyle/>
          <a:p>
            <a:pPr algn="ctr"/>
            <a:r>
              <a:rPr lang="en-US" sz="7000" dirty="0">
                <a:solidFill>
                  <a:schemeClr val="accent4"/>
                </a:solidFill>
                <a:latin typeface="+mj-lt"/>
              </a:rPr>
              <a:t>Data Visualization</a:t>
            </a:r>
            <a:endParaRPr lang="en-US" sz="7000" dirty="0"/>
          </a:p>
        </p:txBody>
      </p:sp>
    </p:spTree>
    <p:extLst>
      <p:ext uri="{BB962C8B-B14F-4D97-AF65-F5344CB8AC3E}">
        <p14:creationId xmlns:p14="http://schemas.microsoft.com/office/powerpoint/2010/main" val="27376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6A5F6-2FBB-002F-E1A8-5C7850825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AE1F5-A3D6-F58C-96F7-0FE4F9396EEB}"/>
              </a:ext>
            </a:extLst>
          </p:cNvPr>
          <p:cNvSpPr>
            <a:spLocks noGrp="1"/>
          </p:cNvSpPr>
          <p:nvPr>
            <p:ph type="title"/>
          </p:nvPr>
        </p:nvSpPr>
        <p:spPr/>
        <p:txBody>
          <a:bodyPr>
            <a:normAutofit/>
          </a:bodyPr>
          <a:lstStyle/>
          <a:p>
            <a:pPr marL="457200" lvl="1">
              <a:lnSpc>
                <a:spcPct val="140000"/>
              </a:lnSpc>
              <a:buClr>
                <a:srgbClr val="3F3F3F"/>
              </a:buClr>
              <a:buSzPts val="2400"/>
            </a:pPr>
            <a:r>
              <a:rPr lang="en-US" sz="4400" dirty="0">
                <a:solidFill>
                  <a:schemeClr val="accent4"/>
                </a:solidFill>
                <a:latin typeface="+mj-lt"/>
              </a:rPr>
              <a:t>Data Visualization</a:t>
            </a:r>
          </a:p>
        </p:txBody>
      </p:sp>
      <p:sp>
        <p:nvSpPr>
          <p:cNvPr id="3" name="Content Placeholder 2">
            <a:extLst>
              <a:ext uri="{FF2B5EF4-FFF2-40B4-BE49-F238E27FC236}">
                <a16:creationId xmlns:a16="http://schemas.microsoft.com/office/drawing/2014/main" id="{B9EEFA88-19F4-F8B3-EAE5-929D2A6A80B6}"/>
              </a:ext>
            </a:extLst>
          </p:cNvPr>
          <p:cNvSpPr>
            <a:spLocks noGrp="1"/>
          </p:cNvSpPr>
          <p:nvPr>
            <p:ph idx="1"/>
          </p:nvPr>
        </p:nvSpPr>
        <p:spPr>
          <a:xfrm>
            <a:off x="552449" y="1825625"/>
            <a:ext cx="11001375" cy="4351338"/>
          </a:xfrm>
        </p:spPr>
        <p:txBody>
          <a:bodyPr/>
          <a:lstStyle/>
          <a:p>
            <a:pPr marL="0" indent="0">
              <a:buNone/>
            </a:pPr>
            <a:r>
              <a:rPr lang="en-US" dirty="0">
                <a:solidFill>
                  <a:schemeClr val="bg1"/>
                </a:solidFill>
                <a:latin typeface="+mj-lt"/>
              </a:rPr>
              <a:t>We divided our data into three categories:</a:t>
            </a:r>
          </a:p>
        </p:txBody>
      </p:sp>
      <p:pic>
        <p:nvPicPr>
          <p:cNvPr id="5" name="Picture 4">
            <a:extLst>
              <a:ext uri="{FF2B5EF4-FFF2-40B4-BE49-F238E27FC236}">
                <a16:creationId xmlns:a16="http://schemas.microsoft.com/office/drawing/2014/main" id="{00B3A150-45B4-96C0-2430-FE3B6DD24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5225" y="2322511"/>
            <a:ext cx="4210049" cy="2806699"/>
          </a:xfrm>
          <a:prstGeom prst="rect">
            <a:avLst/>
          </a:prstGeom>
        </p:spPr>
      </p:pic>
      <p:pic>
        <p:nvPicPr>
          <p:cNvPr id="7" name="Picture 6">
            <a:extLst>
              <a:ext uri="{FF2B5EF4-FFF2-40B4-BE49-F238E27FC236}">
                <a16:creationId xmlns:a16="http://schemas.microsoft.com/office/drawing/2014/main" id="{91EF2BCE-54B1-A9C7-A23F-23DAA578A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68" y="2249092"/>
            <a:ext cx="2845593" cy="2845593"/>
          </a:xfrm>
          <a:prstGeom prst="rect">
            <a:avLst/>
          </a:prstGeom>
        </p:spPr>
      </p:pic>
      <p:pic>
        <p:nvPicPr>
          <p:cNvPr id="11" name="Picture 10">
            <a:extLst>
              <a:ext uri="{FF2B5EF4-FFF2-40B4-BE49-F238E27FC236}">
                <a16:creationId xmlns:a16="http://schemas.microsoft.com/office/drawing/2014/main" id="{D1D77168-B998-69EE-B9E3-28C49081C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875" y="2168522"/>
            <a:ext cx="3114675" cy="3114675"/>
          </a:xfrm>
          <a:prstGeom prst="rect">
            <a:avLst/>
          </a:prstGeom>
        </p:spPr>
      </p:pic>
    </p:spTree>
    <p:extLst>
      <p:ext uri="{BB962C8B-B14F-4D97-AF65-F5344CB8AC3E}">
        <p14:creationId xmlns:p14="http://schemas.microsoft.com/office/powerpoint/2010/main" val="124655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87094-C4B8-4E32-B7D4-2178C7EEF47A}"/>
              </a:ext>
            </a:extLst>
          </p:cNvPr>
          <p:cNvSpPr>
            <a:spLocks noGrp="1"/>
          </p:cNvSpPr>
          <p:nvPr>
            <p:ph type="title"/>
          </p:nvPr>
        </p:nvSpPr>
        <p:spPr/>
        <p:txBody>
          <a:bodyPr/>
          <a:lstStyle/>
          <a:p>
            <a:r>
              <a:rPr lang="en-US" dirty="0">
                <a:solidFill>
                  <a:schemeClr val="accent4"/>
                </a:solidFill>
              </a:rPr>
              <a:t>1- Education &amp; Workforce in Egypt</a:t>
            </a:r>
          </a:p>
        </p:txBody>
      </p:sp>
      <p:sp>
        <p:nvSpPr>
          <p:cNvPr id="3" name="Content Placeholder 2">
            <a:extLst>
              <a:ext uri="{FF2B5EF4-FFF2-40B4-BE49-F238E27FC236}">
                <a16:creationId xmlns:a16="http://schemas.microsoft.com/office/drawing/2014/main" id="{ECACC2D0-7822-4107-A6B7-F87A07289BD8}"/>
              </a:ext>
            </a:extLst>
          </p:cNvPr>
          <p:cNvSpPr>
            <a:spLocks noGrp="1"/>
          </p:cNvSpPr>
          <p:nvPr>
            <p:ph idx="1"/>
          </p:nvPr>
        </p:nvSpPr>
        <p:spPr>
          <a:xfrm>
            <a:off x="731520" y="1825625"/>
            <a:ext cx="7934960" cy="4117975"/>
          </a:xfrm>
        </p:spPr>
        <p:txBody>
          <a:bodyPr>
            <a:normAutofit/>
          </a:bodyPr>
          <a:lstStyle/>
          <a:p>
            <a:pPr marL="0" indent="0" algn="l">
              <a:buNone/>
            </a:pPr>
            <a:r>
              <a:rPr lang="en-US" b="1" i="0" dirty="0">
                <a:solidFill>
                  <a:srgbClr val="F9FAFB"/>
                </a:solidFill>
                <a:effectLst/>
                <a:latin typeface="quote-cjk-patch"/>
              </a:rPr>
              <a:t>From Data to Insight: Our Visualization Stack</a:t>
            </a:r>
            <a:endParaRPr lang="en-US" b="0" i="0" dirty="0">
              <a:solidFill>
                <a:srgbClr val="F9FAFB"/>
              </a:solidFill>
              <a:effectLst/>
              <a:latin typeface="quote-cjk-patch"/>
            </a:endParaRPr>
          </a:p>
          <a:p>
            <a:pPr marL="0" indent="0" algn="l">
              <a:buNone/>
            </a:pPr>
            <a:r>
              <a:rPr lang="en-US" b="0" i="0" dirty="0">
                <a:solidFill>
                  <a:srgbClr val="F9FAFB"/>
                </a:solidFill>
                <a:effectLst/>
                <a:latin typeface="quote-cjk-patch"/>
              </a:rPr>
              <a:t>We transformed complex workforce data into clear, interactive narratives using a multi-tool approach:</a:t>
            </a:r>
          </a:p>
          <a:p>
            <a:pPr marL="0" indent="0" algn="l">
              <a:buNone/>
            </a:pPr>
            <a:r>
              <a:rPr lang="en-US" b="1" i="0" dirty="0">
                <a:solidFill>
                  <a:srgbClr val="F9FAFB"/>
                </a:solidFill>
                <a:effectLst/>
                <a:latin typeface="quote-cjk-patch"/>
                <a:sym typeface="Wingdings" panose="05000000000000000000" pitchFamily="2" charset="2"/>
              </a:rPr>
              <a:t></a:t>
            </a:r>
            <a:r>
              <a:rPr lang="en-US" b="1" i="0" dirty="0">
                <a:solidFill>
                  <a:srgbClr val="F9FAFB"/>
                </a:solidFill>
                <a:effectLst/>
                <a:latin typeface="quote-cjk-patch"/>
              </a:rPr>
              <a:t>Power BI:</a:t>
            </a:r>
            <a:r>
              <a:rPr lang="en-US" b="0" i="0" dirty="0">
                <a:solidFill>
                  <a:srgbClr val="F9FAFB"/>
                </a:solidFill>
                <a:effectLst/>
                <a:latin typeface="quote-cjk-patch"/>
              </a:rPr>
              <a:t> For interactive dashboards </a:t>
            </a:r>
            <a:endParaRPr lang="en-US" dirty="0">
              <a:solidFill>
                <a:srgbClr val="F9FAFB"/>
              </a:solidFill>
              <a:latin typeface="quote-cjk-patch"/>
              <a:sym typeface="Wingdings" panose="05000000000000000000" pitchFamily="2" charset="2"/>
            </a:endParaRPr>
          </a:p>
          <a:p>
            <a:pPr marL="0" indent="0" algn="l">
              <a:buNone/>
            </a:pPr>
            <a:r>
              <a:rPr lang="en-US" b="0" i="0" dirty="0">
                <a:solidFill>
                  <a:srgbClr val="F9FAFB"/>
                </a:solidFill>
                <a:effectLst/>
                <a:latin typeface="quote-cjk-patch"/>
              </a:rPr>
              <a:t>On employment and demographics.</a:t>
            </a:r>
          </a:p>
          <a:p>
            <a:pPr marL="0" indent="0" algn="l">
              <a:buNone/>
            </a:pPr>
            <a:r>
              <a:rPr lang="en-US" b="0" i="0" dirty="0">
                <a:solidFill>
                  <a:srgbClr val="F9FAFB"/>
                </a:solidFill>
                <a:effectLst/>
                <a:latin typeface="quote-cjk-patch"/>
                <a:sym typeface="Wingdings" panose="05000000000000000000" pitchFamily="2" charset="2"/>
              </a:rPr>
              <a:t> </a:t>
            </a:r>
            <a:r>
              <a:rPr lang="en-US" b="1" i="0" dirty="0">
                <a:solidFill>
                  <a:srgbClr val="F9FAFB"/>
                </a:solidFill>
                <a:effectLst/>
                <a:latin typeface="quote-cjk-patch"/>
              </a:rPr>
              <a:t>Tableau:</a:t>
            </a:r>
            <a:r>
              <a:rPr lang="en-US" b="0" i="0" dirty="0">
                <a:solidFill>
                  <a:srgbClr val="F9FAFB"/>
                </a:solidFill>
                <a:effectLst/>
                <a:latin typeface="quote-cjk-patch"/>
              </a:rPr>
              <a:t> For advanced, custom statistical plots.</a:t>
            </a:r>
          </a:p>
          <a:p>
            <a:pPr marL="0" indent="0" algn="l">
              <a:buNone/>
            </a:pPr>
            <a:r>
              <a:rPr lang="en-US" b="0" i="0" dirty="0">
                <a:solidFill>
                  <a:srgbClr val="F9FAFB"/>
                </a:solidFill>
                <a:effectLst/>
                <a:latin typeface="quote-cjk-patch"/>
                <a:sym typeface="Wingdings" panose="05000000000000000000" pitchFamily="2" charset="2"/>
              </a:rPr>
              <a:t> </a:t>
            </a:r>
            <a:r>
              <a:rPr lang="en-US" b="1" i="0" dirty="0">
                <a:solidFill>
                  <a:srgbClr val="F9FAFB"/>
                </a:solidFill>
                <a:effectLst/>
                <a:latin typeface="quote-cjk-patch"/>
              </a:rPr>
              <a:t>Python:</a:t>
            </a:r>
            <a:r>
              <a:rPr lang="en-US" b="0" i="0" dirty="0">
                <a:solidFill>
                  <a:srgbClr val="F9FAFB"/>
                </a:solidFill>
                <a:effectLst/>
                <a:latin typeface="quote-cjk-patch"/>
              </a:rPr>
              <a:t> For dynamic maps and regional trend analysis.</a:t>
            </a:r>
            <a:endParaRPr lang="en-US" dirty="0">
              <a:solidFill>
                <a:schemeClr val="bg1"/>
              </a:solidFill>
            </a:endParaRPr>
          </a:p>
        </p:txBody>
      </p:sp>
      <p:pic>
        <p:nvPicPr>
          <p:cNvPr id="4" name="Picture 3">
            <a:extLst>
              <a:ext uri="{FF2B5EF4-FFF2-40B4-BE49-F238E27FC236}">
                <a16:creationId xmlns:a16="http://schemas.microsoft.com/office/drawing/2014/main" id="{7FD2A085-07AB-4434-800C-DFCC7612A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0946" y="1552851"/>
            <a:ext cx="3752297" cy="3752297"/>
          </a:xfrm>
          <a:prstGeom prst="rect">
            <a:avLst/>
          </a:prstGeom>
        </p:spPr>
      </p:pic>
    </p:spTree>
    <p:extLst>
      <p:ext uri="{BB962C8B-B14F-4D97-AF65-F5344CB8AC3E}">
        <p14:creationId xmlns:p14="http://schemas.microsoft.com/office/powerpoint/2010/main" val="339200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51538-B924-4494-BBB7-FC6BE6F05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579" y="2171557"/>
            <a:ext cx="2218735" cy="2381535"/>
          </a:xfrm>
          <a:prstGeom prst="rect">
            <a:avLst/>
          </a:prstGeom>
        </p:spPr>
      </p:pic>
      <p:pic>
        <p:nvPicPr>
          <p:cNvPr id="7" name="Picture 6">
            <a:extLst>
              <a:ext uri="{FF2B5EF4-FFF2-40B4-BE49-F238E27FC236}">
                <a16:creationId xmlns:a16="http://schemas.microsoft.com/office/drawing/2014/main" id="{28D3A478-CA71-4E5F-9A2C-0BD0FD2F3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64371" y="2276547"/>
            <a:ext cx="2218734" cy="2381535"/>
          </a:xfrm>
          <a:prstGeom prst="rect">
            <a:avLst/>
          </a:prstGeom>
        </p:spPr>
      </p:pic>
      <p:sp>
        <p:nvSpPr>
          <p:cNvPr id="2" name="Title 1">
            <a:extLst>
              <a:ext uri="{FF2B5EF4-FFF2-40B4-BE49-F238E27FC236}">
                <a16:creationId xmlns:a16="http://schemas.microsoft.com/office/drawing/2014/main" id="{6F78AB5E-4202-4D3F-93ED-4D6A51BCEE65}"/>
              </a:ext>
            </a:extLst>
          </p:cNvPr>
          <p:cNvSpPr>
            <a:spLocks noGrp="1"/>
          </p:cNvSpPr>
          <p:nvPr>
            <p:ph type="title"/>
          </p:nvPr>
        </p:nvSpPr>
        <p:spPr>
          <a:xfrm>
            <a:off x="700177" y="629225"/>
            <a:ext cx="10515600" cy="1325563"/>
          </a:xfrm>
        </p:spPr>
        <p:txBody>
          <a:bodyPr/>
          <a:lstStyle/>
          <a:p>
            <a:pPr algn="ctr"/>
            <a:r>
              <a:rPr lang="en-US" dirty="0">
                <a:solidFill>
                  <a:schemeClr val="accent4"/>
                </a:solidFill>
              </a:rPr>
              <a:t>Combining the Workforce &amp; Education with The Beauty of Python</a:t>
            </a:r>
          </a:p>
        </p:txBody>
      </p:sp>
      <p:pic>
        <p:nvPicPr>
          <p:cNvPr id="6" name="Content Placeholder 5">
            <a:hlinkClick r:id="rId3"/>
            <a:extLst>
              <a:ext uri="{FF2B5EF4-FFF2-40B4-BE49-F238E27FC236}">
                <a16:creationId xmlns:a16="http://schemas.microsoft.com/office/drawing/2014/main" id="{4356FCB7-4610-49A8-8FF3-9D0C3DEC04A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85875" y="1633030"/>
            <a:ext cx="9344204" cy="5225939"/>
          </a:xfrm>
        </p:spPr>
      </p:pic>
    </p:spTree>
    <p:extLst>
      <p:ext uri="{BB962C8B-B14F-4D97-AF65-F5344CB8AC3E}">
        <p14:creationId xmlns:p14="http://schemas.microsoft.com/office/powerpoint/2010/main" val="421654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090F-680D-4506-A702-A079B6760BB4}"/>
              </a:ext>
            </a:extLst>
          </p:cNvPr>
          <p:cNvSpPr>
            <a:spLocks noGrp="1"/>
          </p:cNvSpPr>
          <p:nvPr>
            <p:ph type="title"/>
          </p:nvPr>
        </p:nvSpPr>
        <p:spPr>
          <a:xfrm>
            <a:off x="838200" y="746125"/>
            <a:ext cx="10515600" cy="1325563"/>
          </a:xfrm>
        </p:spPr>
        <p:txBody>
          <a:bodyPr/>
          <a:lstStyle/>
          <a:p>
            <a:r>
              <a:rPr lang="en-US" dirty="0">
                <a:solidFill>
                  <a:schemeClr val="accent4"/>
                </a:solidFill>
              </a:rPr>
              <a:t>Introduction</a:t>
            </a:r>
          </a:p>
        </p:txBody>
      </p:sp>
      <p:sp>
        <p:nvSpPr>
          <p:cNvPr id="3" name="Content Placeholder 2">
            <a:extLst>
              <a:ext uri="{FF2B5EF4-FFF2-40B4-BE49-F238E27FC236}">
                <a16:creationId xmlns:a16="http://schemas.microsoft.com/office/drawing/2014/main" id="{92D7801B-0D7D-4F21-B1F0-ABD00883B6AA}"/>
              </a:ext>
            </a:extLst>
          </p:cNvPr>
          <p:cNvSpPr>
            <a:spLocks noGrp="1"/>
          </p:cNvSpPr>
          <p:nvPr>
            <p:ph idx="1"/>
          </p:nvPr>
        </p:nvSpPr>
        <p:spPr>
          <a:xfrm>
            <a:off x="838200" y="1867763"/>
            <a:ext cx="10677525" cy="4062412"/>
          </a:xfrm>
        </p:spPr>
        <p:txBody>
          <a:bodyPr/>
          <a:lstStyle/>
          <a:p>
            <a:pPr marL="0" indent="0">
              <a:buNone/>
            </a:pPr>
            <a:r>
              <a:rPr lang="en-US" b="0" dirty="0">
                <a:solidFill>
                  <a:srgbClr val="F9FAFB"/>
                </a:solidFill>
              </a:rPr>
              <a:t>T</a:t>
            </a:r>
            <a:r>
              <a:rPr lang="en-US" b="0" i="0" dirty="0">
                <a:solidFill>
                  <a:srgbClr val="F9FAFB"/>
                </a:solidFill>
                <a:effectLst/>
              </a:rPr>
              <a:t>his data analysis project seeks to move beyond evidences and provide a</a:t>
            </a:r>
          </a:p>
          <a:p>
            <a:pPr marL="0" indent="0">
              <a:buNone/>
            </a:pPr>
            <a:r>
              <a:rPr lang="en-US" b="0" i="0" dirty="0">
                <a:solidFill>
                  <a:srgbClr val="F9FAFB"/>
                </a:solidFill>
                <a:effectLst/>
              </a:rPr>
              <a:t>clear, data-driven perspective on the state of Egypt’s workforce. By </a:t>
            </a:r>
          </a:p>
          <a:p>
            <a:pPr marL="0" indent="0">
              <a:buNone/>
            </a:pPr>
            <a:r>
              <a:rPr lang="en-US" b="0" i="0" dirty="0">
                <a:solidFill>
                  <a:srgbClr val="F9FAFB"/>
                </a:solidFill>
                <a:effectLst/>
              </a:rPr>
              <a:t>systematically collecting, cleaning, and analyzing relevant </a:t>
            </a:r>
            <a:r>
              <a:rPr lang="en-US" dirty="0">
                <a:solidFill>
                  <a:srgbClr val="F9FAFB"/>
                </a:solidFill>
              </a:rPr>
              <a:t>d</a:t>
            </a:r>
            <a:r>
              <a:rPr lang="en-US" b="0" i="0" dirty="0">
                <a:solidFill>
                  <a:srgbClr val="F9FAFB"/>
                </a:solidFill>
                <a:effectLst/>
              </a:rPr>
              <a:t>atasets from</a:t>
            </a:r>
          </a:p>
          <a:p>
            <a:pPr marL="0" indent="0">
              <a:buNone/>
            </a:pPr>
            <a:r>
              <a:rPr lang="en-US" b="0" i="0" dirty="0">
                <a:solidFill>
                  <a:srgbClr val="F9FAFB"/>
                </a:solidFill>
                <a:effectLst/>
              </a:rPr>
              <a:t>national labor force surveys and educational statistics to economic</a:t>
            </a:r>
          </a:p>
          <a:p>
            <a:pPr marL="0" indent="0">
              <a:buNone/>
            </a:pPr>
            <a:r>
              <a:rPr lang="en-US" b="0" i="0" dirty="0">
                <a:solidFill>
                  <a:srgbClr val="F9FAFB"/>
                </a:solidFill>
                <a:effectLst/>
              </a:rPr>
              <a:t>indicators and private sector reports, </a:t>
            </a:r>
            <a:r>
              <a:rPr lang="en-US" dirty="0">
                <a:solidFill>
                  <a:srgbClr val="F9FAFB"/>
                </a:solidFill>
              </a:rPr>
              <a:t>and presenting the insights by the</a:t>
            </a:r>
          </a:p>
          <a:p>
            <a:pPr marL="0" indent="0">
              <a:buNone/>
            </a:pPr>
            <a:r>
              <a:rPr lang="en-US" dirty="0">
                <a:solidFill>
                  <a:srgbClr val="F9FAFB"/>
                </a:solidFill>
              </a:rPr>
              <a:t>storytelling technique, as </a:t>
            </a:r>
            <a:r>
              <a:rPr lang="en-US" b="0" i="0" dirty="0">
                <a:solidFill>
                  <a:srgbClr val="F9FAFB"/>
                </a:solidFill>
                <a:effectLst/>
              </a:rPr>
              <a:t>we aim to uncover the underlying patterns and</a:t>
            </a:r>
          </a:p>
          <a:p>
            <a:pPr marL="0" indent="0">
              <a:buNone/>
            </a:pPr>
            <a:r>
              <a:rPr lang="en-US" b="0" i="0" dirty="0">
                <a:solidFill>
                  <a:srgbClr val="F9FAFB"/>
                </a:solidFill>
                <a:effectLst/>
              </a:rPr>
              <a:t>trends shaping employment in Egypt.</a:t>
            </a:r>
            <a:r>
              <a:rPr lang="en-US" dirty="0">
                <a:solidFill>
                  <a:srgbClr val="F9FAFB"/>
                </a:solidFill>
              </a:rPr>
              <a:t> </a:t>
            </a:r>
            <a:endParaRPr lang="en-US" dirty="0"/>
          </a:p>
        </p:txBody>
      </p:sp>
      <p:pic>
        <p:nvPicPr>
          <p:cNvPr id="4" name="Picture 3">
            <a:extLst>
              <a:ext uri="{FF2B5EF4-FFF2-40B4-BE49-F238E27FC236}">
                <a16:creationId xmlns:a16="http://schemas.microsoft.com/office/drawing/2014/main" id="{5565F0AF-E68E-4B0C-8F95-4711B5E72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9092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Microsoft Power BI">
                <a:extLst>
                  <a:ext uri="{FF2B5EF4-FFF2-40B4-BE49-F238E27FC236}">
                    <a16:creationId xmlns:a16="http://schemas.microsoft.com/office/drawing/2014/main" id="{D30C9AB0-876C-4B3F-A02D-1FF1EB08C988}"/>
                  </a:ext>
                </a:extLst>
              </p:cNvPr>
              <p:cNvGraphicFramePr>
                <a:graphicFrameLocks noGrp="1"/>
              </p:cNvGraphicFramePr>
              <p:nvPr>
                <p:extLst>
                  <p:ext uri="{D42A27DB-BD31-4B8C-83A1-F6EECF244321}">
                    <p14:modId xmlns:p14="http://schemas.microsoft.com/office/powerpoint/2010/main" val="953493481"/>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Add-in 2" title="Microsoft Power BI">
                <a:extLst>
                  <a:ext uri="{FF2B5EF4-FFF2-40B4-BE49-F238E27FC236}">
                    <a16:creationId xmlns:a16="http://schemas.microsoft.com/office/drawing/2014/main" id="{D30C9AB0-876C-4B3F-A02D-1FF1EB08C988}"/>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1170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438734-EEE6-427F-AC28-351A94495A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567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7E10A-B8AF-4AA2-B26E-370814A1E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926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42B1-D1E2-47A9-B659-E71D4F6A9450}"/>
              </a:ext>
            </a:extLst>
          </p:cNvPr>
          <p:cNvSpPr>
            <a:spLocks noGrp="1"/>
          </p:cNvSpPr>
          <p:nvPr>
            <p:ph type="title"/>
          </p:nvPr>
        </p:nvSpPr>
        <p:spPr>
          <a:xfrm>
            <a:off x="838200" y="304754"/>
            <a:ext cx="10515600" cy="1325563"/>
          </a:xfrm>
        </p:spPr>
        <p:txBody>
          <a:bodyPr/>
          <a:lstStyle/>
          <a:p>
            <a:r>
              <a:rPr lang="en-US" dirty="0">
                <a:solidFill>
                  <a:schemeClr val="accent4"/>
                </a:solidFill>
              </a:rPr>
              <a:t>2- Freelancing in Egypt</a:t>
            </a:r>
            <a:endParaRPr lang="en-US" dirty="0"/>
          </a:p>
        </p:txBody>
      </p:sp>
      <p:sp>
        <p:nvSpPr>
          <p:cNvPr id="3" name="Content Placeholder 2">
            <a:extLst>
              <a:ext uri="{FF2B5EF4-FFF2-40B4-BE49-F238E27FC236}">
                <a16:creationId xmlns:a16="http://schemas.microsoft.com/office/drawing/2014/main" id="{40CD799A-780E-49D9-82A9-0BA3C94CF73B}"/>
              </a:ext>
            </a:extLst>
          </p:cNvPr>
          <p:cNvSpPr>
            <a:spLocks noGrp="1"/>
          </p:cNvSpPr>
          <p:nvPr>
            <p:ph idx="1"/>
          </p:nvPr>
        </p:nvSpPr>
        <p:spPr>
          <a:xfrm>
            <a:off x="838200" y="1603683"/>
            <a:ext cx="7409155" cy="4351338"/>
          </a:xfrm>
        </p:spPr>
        <p:txBody>
          <a:bodyPr>
            <a:normAutofit fontScale="92500" lnSpcReduction="10000"/>
          </a:bodyPr>
          <a:lstStyle/>
          <a:p>
            <a:pPr marL="0" indent="0" algn="l">
              <a:buNone/>
            </a:pPr>
            <a:r>
              <a:rPr lang="en-US" b="1" i="0" u="sng" dirty="0">
                <a:solidFill>
                  <a:srgbClr val="F9FAFB"/>
                </a:solidFill>
                <a:effectLst/>
                <a:latin typeface="quote-cjk-patch"/>
              </a:rPr>
              <a:t>The Gig Economy in Egypt</a:t>
            </a:r>
            <a:endParaRPr lang="en-US" b="0" i="0" u="sng" dirty="0">
              <a:solidFill>
                <a:srgbClr val="F9FAFB"/>
              </a:solidFill>
              <a:effectLst/>
              <a:latin typeface="quote-cjk-patch"/>
            </a:endParaRPr>
          </a:p>
          <a:p>
            <a:pPr marL="0" indent="0" algn="l">
              <a:buNone/>
            </a:pPr>
            <a:r>
              <a:rPr lang="en-US" b="0" i="0" dirty="0">
                <a:solidFill>
                  <a:srgbClr val="F9FAFB"/>
                </a:solidFill>
                <a:effectLst/>
                <a:latin typeface="quote-cjk-patch"/>
              </a:rPr>
              <a:t>We analyzed freelancing as a vital part of the modern workforce:</a:t>
            </a:r>
          </a:p>
          <a:p>
            <a:pPr algn="l">
              <a:buFont typeface="Arial" panose="020B0604020202020204" pitchFamily="34" charset="0"/>
              <a:buChar char="•"/>
            </a:pPr>
            <a:r>
              <a:rPr lang="en-US" b="1" i="0" dirty="0">
                <a:solidFill>
                  <a:srgbClr val="F9FAFB"/>
                </a:solidFill>
                <a:effectLst/>
                <a:latin typeface="quote-cjk-patch"/>
              </a:rPr>
              <a:t>Rapid Growth:</a:t>
            </a:r>
            <a:r>
              <a:rPr lang="en-US" b="0" i="0" dirty="0">
                <a:solidFill>
                  <a:srgbClr val="F9FAFB"/>
                </a:solidFill>
                <a:effectLst/>
                <a:latin typeface="quote-cjk-patch"/>
              </a:rPr>
              <a:t> Tracking the year-over-year surge in freelancers and popular platforms.</a:t>
            </a:r>
          </a:p>
          <a:p>
            <a:pPr algn="l">
              <a:buFont typeface="Arial" panose="020B0604020202020204" pitchFamily="34" charset="0"/>
              <a:buChar char="•"/>
            </a:pPr>
            <a:r>
              <a:rPr lang="en-US" b="1" i="0" dirty="0">
                <a:solidFill>
                  <a:srgbClr val="F9FAFB"/>
                </a:solidFill>
                <a:effectLst/>
                <a:latin typeface="quote-cjk-patch"/>
              </a:rPr>
              <a:t>Top Skills:</a:t>
            </a:r>
            <a:r>
              <a:rPr lang="en-US" b="0" i="0" dirty="0">
                <a:solidFill>
                  <a:srgbClr val="F9FAFB"/>
                </a:solidFill>
                <a:effectLst/>
                <a:latin typeface="quote-cjk-patch"/>
              </a:rPr>
              <a:t> Identifying high-demand fields like tech, digital marketing, and content creation.</a:t>
            </a:r>
          </a:p>
          <a:p>
            <a:pPr algn="l">
              <a:buFont typeface="Arial" panose="020B0604020202020204" pitchFamily="34" charset="0"/>
              <a:buChar char="•"/>
            </a:pPr>
            <a:r>
              <a:rPr lang="en-US" b="1" i="0" dirty="0">
                <a:solidFill>
                  <a:srgbClr val="F9FAFB"/>
                </a:solidFill>
                <a:effectLst/>
                <a:latin typeface="quote-cjk-patch"/>
              </a:rPr>
              <a:t>Key Demographics:</a:t>
            </a:r>
            <a:r>
              <a:rPr lang="en-US" b="0" i="0" dirty="0">
                <a:solidFill>
                  <a:srgbClr val="F9FAFB"/>
                </a:solidFill>
                <a:effectLst/>
                <a:latin typeface="quote-cjk-patch"/>
              </a:rPr>
              <a:t> Visualizing the age, location, and education of freelancers.</a:t>
            </a:r>
          </a:p>
          <a:p>
            <a:pPr algn="l">
              <a:buFont typeface="Arial" panose="020B0604020202020204" pitchFamily="34" charset="0"/>
              <a:buChar char="•"/>
            </a:pPr>
            <a:r>
              <a:rPr lang="en-US" b="1" i="0" dirty="0">
                <a:solidFill>
                  <a:srgbClr val="F9FAFB"/>
                </a:solidFill>
                <a:effectLst/>
                <a:latin typeface="quote-cjk-patch"/>
              </a:rPr>
              <a:t>Economic Impact:</a:t>
            </a:r>
            <a:r>
              <a:rPr lang="en-US" b="0" i="0" dirty="0">
                <a:solidFill>
                  <a:srgbClr val="F9FAFB"/>
                </a:solidFill>
                <a:effectLst/>
                <a:latin typeface="quote-cjk-patch"/>
              </a:rPr>
              <a:t> Measuring its role in youth employment and supplemental income.</a:t>
            </a:r>
          </a:p>
          <a:p>
            <a:pPr marL="0" indent="0">
              <a:buNone/>
            </a:pPr>
            <a:endParaRPr lang="en-US" dirty="0"/>
          </a:p>
        </p:txBody>
      </p:sp>
      <p:pic>
        <p:nvPicPr>
          <p:cNvPr id="6" name="Picture 5">
            <a:extLst>
              <a:ext uri="{FF2B5EF4-FFF2-40B4-BE49-F238E27FC236}">
                <a16:creationId xmlns:a16="http://schemas.microsoft.com/office/drawing/2014/main" id="{0FE7F086-CD79-4BAC-B0F6-3CD1AB2FE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523" y="1738297"/>
            <a:ext cx="5072110" cy="3381406"/>
          </a:xfrm>
          <a:prstGeom prst="rect">
            <a:avLst/>
          </a:prstGeom>
        </p:spPr>
      </p:pic>
    </p:spTree>
    <p:extLst>
      <p:ext uri="{BB962C8B-B14F-4D97-AF65-F5344CB8AC3E}">
        <p14:creationId xmlns:p14="http://schemas.microsoft.com/office/powerpoint/2010/main" val="142780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2B4DC-664C-4A45-86E8-0689F405B204}"/>
              </a:ext>
            </a:extLst>
          </p:cNvPr>
          <p:cNvSpPr>
            <a:spLocks noGrp="1"/>
          </p:cNvSpPr>
          <p:nvPr>
            <p:ph type="title"/>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4F069B46-56D5-40D0-BE32-563512467C4F}"/>
                  </a:ext>
                </a:extLst>
              </p:cNvPr>
              <p:cNvGraphicFramePr>
                <a:graphicFrameLocks noGrp="1"/>
              </p:cNvGraphicFramePr>
              <p:nvPr>
                <p:ph idx="1"/>
                <p:extLst>
                  <p:ext uri="{D42A27DB-BD31-4B8C-83A1-F6EECF244321}">
                    <p14:modId xmlns:p14="http://schemas.microsoft.com/office/powerpoint/2010/main" val="3022718065"/>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Microsoft Power BI">
                <a:extLst>
                  <a:ext uri="{FF2B5EF4-FFF2-40B4-BE49-F238E27FC236}">
                    <a16:creationId xmlns:a16="http://schemas.microsoft.com/office/drawing/2014/main" id="{4F069B46-56D5-40D0-BE32-563512467C4F}"/>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4571732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AC210-D816-4710-B1F2-4B6D155212E1}"/>
              </a:ext>
            </a:extLst>
          </p:cNvPr>
          <p:cNvSpPr>
            <a:spLocks noGrp="1"/>
          </p:cNvSpPr>
          <p:nvPr>
            <p:ph type="title"/>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42ADCC98-4642-44A8-8487-1C446F14947E}"/>
                  </a:ext>
                </a:extLst>
              </p:cNvPr>
              <p:cNvGraphicFramePr>
                <a:graphicFrameLocks noGrp="1"/>
              </p:cNvGraphicFramePr>
              <p:nvPr>
                <p:ph idx="1"/>
                <p:extLst>
                  <p:ext uri="{D42A27DB-BD31-4B8C-83A1-F6EECF244321}">
                    <p14:modId xmlns:p14="http://schemas.microsoft.com/office/powerpoint/2010/main" val="776049329"/>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Microsoft Power BI">
                <a:extLst>
                  <a:ext uri="{FF2B5EF4-FFF2-40B4-BE49-F238E27FC236}">
                    <a16:creationId xmlns:a16="http://schemas.microsoft.com/office/drawing/2014/main" id="{42ADCC98-4642-44A8-8487-1C446F14947E}"/>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3976552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B4C7-0E76-4428-9D0C-E9BA02A327D1}"/>
              </a:ext>
            </a:extLst>
          </p:cNvPr>
          <p:cNvSpPr>
            <a:spLocks noGrp="1"/>
          </p:cNvSpPr>
          <p:nvPr>
            <p:ph type="title"/>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B12F3BB2-CBE6-47E1-B0F4-0B681019F4DA}"/>
                  </a:ext>
                </a:extLst>
              </p:cNvPr>
              <p:cNvGraphicFramePr>
                <a:graphicFrameLocks noGrp="1"/>
              </p:cNvGraphicFramePr>
              <p:nvPr>
                <p:ph idx="1"/>
                <p:extLst>
                  <p:ext uri="{D42A27DB-BD31-4B8C-83A1-F6EECF244321}">
                    <p14:modId xmlns:p14="http://schemas.microsoft.com/office/powerpoint/2010/main" val="4209304662"/>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Microsoft Power BI">
                <a:extLst>
                  <a:ext uri="{FF2B5EF4-FFF2-40B4-BE49-F238E27FC236}">
                    <a16:creationId xmlns:a16="http://schemas.microsoft.com/office/drawing/2014/main" id="{B12F3BB2-CBE6-47E1-B0F4-0B681019F4DA}"/>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27943850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737F-9110-41DE-8A61-C870F3FE466A}"/>
              </a:ext>
            </a:extLst>
          </p:cNvPr>
          <p:cNvSpPr>
            <a:spLocks noGrp="1"/>
          </p:cNvSpPr>
          <p:nvPr>
            <p:ph type="title"/>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A0F41C4F-440C-4F17-8D91-3EDCF0F7E486}"/>
                  </a:ext>
                </a:extLst>
              </p:cNvPr>
              <p:cNvGraphicFramePr>
                <a:graphicFrameLocks noGrp="1"/>
              </p:cNvGraphicFramePr>
              <p:nvPr>
                <p:ph idx="1"/>
                <p:extLst>
                  <p:ext uri="{D42A27DB-BD31-4B8C-83A1-F6EECF244321}">
                    <p14:modId xmlns:p14="http://schemas.microsoft.com/office/powerpoint/2010/main" val="1525222231"/>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Microsoft Power BI">
                <a:extLst>
                  <a:ext uri="{FF2B5EF4-FFF2-40B4-BE49-F238E27FC236}">
                    <a16:creationId xmlns:a16="http://schemas.microsoft.com/office/drawing/2014/main" id="{A0F41C4F-440C-4F17-8D91-3EDCF0F7E486}"/>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70013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504BCEA-4377-9260-E1D5-EAC48D732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85AEB4-5E19-62CC-99F2-CD434766605E}"/>
              </a:ext>
            </a:extLst>
          </p:cNvPr>
          <p:cNvSpPr>
            <a:spLocks noGrp="1"/>
          </p:cNvSpPr>
          <p:nvPr>
            <p:ph type="title"/>
          </p:nvPr>
        </p:nvSpPr>
        <p:spPr>
          <a:xfrm>
            <a:off x="974387" y="734776"/>
            <a:ext cx="10515600" cy="1325563"/>
          </a:xfrm>
        </p:spPr>
        <p:txBody>
          <a:bodyPr/>
          <a:lstStyle/>
          <a:p>
            <a:r>
              <a:rPr lang="en-US" dirty="0">
                <a:solidFill>
                  <a:schemeClr val="accent4"/>
                </a:solidFill>
              </a:rPr>
              <a:t>Tools Used</a:t>
            </a:r>
          </a:p>
        </p:txBody>
      </p:sp>
      <p:sp>
        <p:nvSpPr>
          <p:cNvPr id="3" name="Content Placeholder 2">
            <a:extLst>
              <a:ext uri="{FF2B5EF4-FFF2-40B4-BE49-F238E27FC236}">
                <a16:creationId xmlns:a16="http://schemas.microsoft.com/office/drawing/2014/main" id="{D3A49E08-FF79-AAFD-457E-B086AC67210F}"/>
              </a:ext>
            </a:extLst>
          </p:cNvPr>
          <p:cNvSpPr>
            <a:spLocks noGrp="1"/>
          </p:cNvSpPr>
          <p:nvPr>
            <p:ph idx="1"/>
          </p:nvPr>
        </p:nvSpPr>
        <p:spPr>
          <a:xfrm>
            <a:off x="974387" y="1825625"/>
            <a:ext cx="10640627" cy="3891594"/>
          </a:xfrm>
        </p:spPr>
        <p:txBody>
          <a:bodyPr>
            <a:normAutofit/>
          </a:bodyPr>
          <a:lstStyle/>
          <a:p>
            <a:pPr marL="0" indent="0">
              <a:buNone/>
            </a:pPr>
            <a:r>
              <a:rPr lang="en-GB" sz="3200" dirty="0">
                <a:solidFill>
                  <a:schemeClr val="bg1"/>
                </a:solidFill>
              </a:rPr>
              <a:t>1- Excel</a:t>
            </a:r>
          </a:p>
          <a:p>
            <a:pPr marL="0" indent="0">
              <a:buNone/>
            </a:pPr>
            <a:r>
              <a:rPr lang="en-GB" sz="3200" dirty="0">
                <a:solidFill>
                  <a:schemeClr val="bg1"/>
                </a:solidFill>
              </a:rPr>
              <a:t>2- Power BI</a:t>
            </a:r>
          </a:p>
          <a:p>
            <a:pPr marL="0" indent="0">
              <a:buNone/>
            </a:pPr>
            <a:r>
              <a:rPr lang="en-GB" sz="3200" dirty="0">
                <a:solidFill>
                  <a:schemeClr val="bg1"/>
                </a:solidFill>
              </a:rPr>
              <a:t>3- Tableau</a:t>
            </a:r>
          </a:p>
          <a:p>
            <a:pPr marL="0" indent="0">
              <a:buNone/>
            </a:pPr>
            <a:r>
              <a:rPr lang="en-GB" sz="3200" dirty="0">
                <a:solidFill>
                  <a:schemeClr val="bg1"/>
                </a:solidFill>
              </a:rPr>
              <a:t>4- Structured Query Language (SQL)</a:t>
            </a:r>
          </a:p>
          <a:p>
            <a:pPr marL="0" indent="0">
              <a:buNone/>
            </a:pPr>
            <a:r>
              <a:rPr lang="en-GB" sz="3200" dirty="0">
                <a:solidFill>
                  <a:schemeClr val="bg1"/>
                </a:solidFill>
              </a:rPr>
              <a:t>5- Python</a:t>
            </a:r>
          </a:p>
          <a:p>
            <a:pPr marL="0" indent="0">
              <a:buNone/>
            </a:pPr>
            <a:r>
              <a:rPr lang="en-GB" sz="3200" dirty="0">
                <a:solidFill>
                  <a:schemeClr val="bg1"/>
                </a:solidFill>
              </a:rPr>
              <a:t>(NumPy, Pandas, Matplotlib, Seaborn, and </a:t>
            </a:r>
            <a:r>
              <a:rPr lang="en-GB" sz="3200" dirty="0" err="1">
                <a:solidFill>
                  <a:schemeClr val="bg1"/>
                </a:solidFill>
              </a:rPr>
              <a:t>Streamlit</a:t>
            </a:r>
            <a:r>
              <a:rPr lang="en-GB" sz="3200" dirty="0">
                <a:solidFill>
                  <a:schemeClr val="bg1"/>
                </a:solidFill>
              </a:rPr>
              <a:t>)</a:t>
            </a:r>
            <a:endParaRPr lang="en-US" sz="3200" dirty="0">
              <a:solidFill>
                <a:schemeClr val="bg1"/>
              </a:solidFill>
            </a:endParaRPr>
          </a:p>
        </p:txBody>
      </p:sp>
      <p:pic>
        <p:nvPicPr>
          <p:cNvPr id="4" name="Picture 3">
            <a:extLst>
              <a:ext uri="{FF2B5EF4-FFF2-40B4-BE49-F238E27FC236}">
                <a16:creationId xmlns:a16="http://schemas.microsoft.com/office/drawing/2014/main" id="{FFD97EFC-8AD2-4CD6-A328-4487D8BAF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95397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87BF-1F20-4710-959D-854FFDAE2853}"/>
              </a:ext>
            </a:extLst>
          </p:cNvPr>
          <p:cNvSpPr>
            <a:spLocks noGrp="1"/>
          </p:cNvSpPr>
          <p:nvPr>
            <p:ph type="title"/>
          </p:nvPr>
        </p:nvSpPr>
        <p:spPr>
          <a:xfrm>
            <a:off x="838199" y="893441"/>
            <a:ext cx="10515600" cy="1325563"/>
          </a:xfrm>
        </p:spPr>
        <p:txBody>
          <a:bodyPr/>
          <a:lstStyle/>
          <a:p>
            <a:r>
              <a:rPr lang="en-US" dirty="0">
                <a:solidFill>
                  <a:schemeClr val="accent4"/>
                </a:solidFill>
              </a:rPr>
              <a:t>Recommendations</a:t>
            </a:r>
          </a:p>
        </p:txBody>
      </p:sp>
      <p:sp>
        <p:nvSpPr>
          <p:cNvPr id="3" name="Content Placeholder 2">
            <a:extLst>
              <a:ext uri="{FF2B5EF4-FFF2-40B4-BE49-F238E27FC236}">
                <a16:creationId xmlns:a16="http://schemas.microsoft.com/office/drawing/2014/main" id="{A95E79D9-C2CD-421A-A46A-2E350FB7DDC7}"/>
              </a:ext>
            </a:extLst>
          </p:cNvPr>
          <p:cNvSpPr>
            <a:spLocks noGrp="1"/>
          </p:cNvSpPr>
          <p:nvPr>
            <p:ph idx="1"/>
          </p:nvPr>
        </p:nvSpPr>
        <p:spPr>
          <a:xfrm>
            <a:off x="838199" y="1963682"/>
            <a:ext cx="10640627" cy="3891594"/>
          </a:xfrm>
        </p:spPr>
        <p:txBody>
          <a:bodyPr>
            <a:normAutofit fontScale="92500"/>
          </a:bodyPr>
          <a:lstStyle/>
          <a:p>
            <a:pPr marL="0" indent="0">
              <a:buNone/>
            </a:pPr>
            <a:r>
              <a:rPr lang="en-US" sz="2200" dirty="0">
                <a:solidFill>
                  <a:schemeClr val="bg1"/>
                </a:solidFill>
              </a:rPr>
              <a:t>1- Increase the female operation ratio by 5-8% within 18 months by providing freelancing awareness and providing more part-time and remote jobs that suits women more.</a:t>
            </a:r>
          </a:p>
          <a:p>
            <a:pPr marL="0" indent="0">
              <a:buNone/>
            </a:pPr>
            <a:r>
              <a:rPr lang="en-US" sz="2000" dirty="0">
                <a:solidFill>
                  <a:schemeClr val="bg1"/>
                </a:solidFill>
              </a:rPr>
              <a:t>2- </a:t>
            </a:r>
            <a:r>
              <a:rPr lang="en-GB" sz="2000" dirty="0">
                <a:solidFill>
                  <a:schemeClr val="bg1"/>
                </a:solidFill>
              </a:rPr>
              <a:t>It is essential to recognize and spread awareness that every freelancer has the right to compensation for their work, irrespective of the project's scale or duration. All services delivered represent valuable professional effort by organizing lectures to spread awareness (especially in Cairo).</a:t>
            </a:r>
          </a:p>
          <a:p>
            <a:pPr marL="0" indent="0">
              <a:buNone/>
            </a:pPr>
            <a:r>
              <a:rPr lang="en-US" sz="2200" dirty="0">
                <a:solidFill>
                  <a:schemeClr val="bg1"/>
                </a:solidFill>
              </a:rPr>
              <a:t>3- </a:t>
            </a:r>
            <a:r>
              <a:rPr lang="en-GB" sz="2200" dirty="0">
                <a:solidFill>
                  <a:schemeClr val="bg1"/>
                </a:solidFill>
              </a:rPr>
              <a:t>Providing personal computing solutions for the contemporary general user at a reasonable price</a:t>
            </a:r>
          </a:p>
          <a:p>
            <a:pPr marL="0" indent="0">
              <a:buNone/>
            </a:pPr>
            <a:r>
              <a:rPr lang="en-GB" sz="2200" dirty="0">
                <a:solidFill>
                  <a:schemeClr val="bg1"/>
                </a:solidFill>
              </a:rPr>
              <a:t>To make more people learn</a:t>
            </a:r>
            <a:r>
              <a:rPr lang="en-US" sz="2200" dirty="0">
                <a:solidFill>
                  <a:schemeClr val="bg1"/>
                </a:solidFill>
              </a:rPr>
              <a:t> the fundamental</a:t>
            </a:r>
            <a:r>
              <a:rPr lang="en-GB" sz="2200" dirty="0">
                <a:solidFill>
                  <a:schemeClr val="bg1"/>
                </a:solidFill>
              </a:rPr>
              <a:t> skills of </a:t>
            </a:r>
            <a:r>
              <a:rPr lang="en-GB" sz="2400" dirty="0">
                <a:solidFill>
                  <a:schemeClr val="bg1"/>
                </a:solidFill>
              </a:rPr>
              <a:t>digital skills</a:t>
            </a:r>
            <a:r>
              <a:rPr lang="en-GB" sz="2200" dirty="0">
                <a:solidFill>
                  <a:schemeClr val="bg1"/>
                </a:solidFill>
              </a:rPr>
              <a:t> and to work as freelancers.</a:t>
            </a:r>
          </a:p>
          <a:p>
            <a:pPr marL="0" indent="0">
              <a:buNone/>
            </a:pPr>
            <a:r>
              <a:rPr lang="en-GB" sz="2200" dirty="0">
                <a:solidFill>
                  <a:schemeClr val="bg1"/>
                </a:solidFill>
              </a:rPr>
              <a:t>4-</a:t>
            </a:r>
            <a:r>
              <a:rPr lang="en-GB" sz="2400" dirty="0">
                <a:solidFill>
                  <a:schemeClr val="bg1"/>
                </a:solidFill>
              </a:rPr>
              <a:t>Our objective is to bridge the skills gap by offering comprehensive internship opportunities that equip all participants with the </a:t>
            </a:r>
            <a:r>
              <a:rPr lang="en-GB" sz="2400" b="1" dirty="0">
                <a:solidFill>
                  <a:schemeClr val="bg1"/>
                </a:solidFill>
              </a:rPr>
              <a:t>core proficiencies of future-proof careers</a:t>
            </a:r>
            <a:r>
              <a:rPr lang="en-GB" sz="2400" dirty="0">
                <a:solidFill>
                  <a:schemeClr val="bg1"/>
                </a:solidFill>
              </a:rPr>
              <a:t>.</a:t>
            </a:r>
            <a:endParaRPr lang="en-US" sz="2200" dirty="0">
              <a:solidFill>
                <a:schemeClr val="bg1"/>
              </a:solidFill>
            </a:endParaRPr>
          </a:p>
        </p:txBody>
      </p:sp>
      <p:pic>
        <p:nvPicPr>
          <p:cNvPr id="4" name="Picture 3">
            <a:extLst>
              <a:ext uri="{FF2B5EF4-FFF2-40B4-BE49-F238E27FC236}">
                <a16:creationId xmlns:a16="http://schemas.microsoft.com/office/drawing/2014/main" id="{915EBF9E-0610-4588-B0D8-60120E200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401056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78C6-0D83-43C4-BE99-3D3C481824C3}"/>
              </a:ext>
            </a:extLst>
          </p:cNvPr>
          <p:cNvSpPr>
            <a:spLocks noGrp="1"/>
          </p:cNvSpPr>
          <p:nvPr>
            <p:ph type="title"/>
          </p:nvPr>
        </p:nvSpPr>
        <p:spPr>
          <a:xfrm>
            <a:off x="838200" y="1029809"/>
            <a:ext cx="10515600" cy="1127465"/>
          </a:xfrm>
        </p:spPr>
        <p:txBody>
          <a:bodyPr>
            <a:normAutofit/>
          </a:bodyPr>
          <a:lstStyle/>
          <a:p>
            <a:r>
              <a:rPr lang="en-US" sz="4400" dirty="0">
                <a:solidFill>
                  <a:srgbClr val="FDB647"/>
                </a:solidFill>
              </a:rPr>
              <a:t>Our Steps for analyze the data:</a:t>
            </a:r>
            <a:endParaRPr lang="en-US" dirty="0">
              <a:solidFill>
                <a:srgbClr val="FDB647"/>
              </a:solidFill>
            </a:endParaRPr>
          </a:p>
        </p:txBody>
      </p:sp>
      <p:pic>
        <p:nvPicPr>
          <p:cNvPr id="11" name="Picture 10">
            <a:extLst>
              <a:ext uri="{FF2B5EF4-FFF2-40B4-BE49-F238E27FC236}">
                <a16:creationId xmlns:a16="http://schemas.microsoft.com/office/drawing/2014/main" id="{42A7B1F0-2B35-478A-9C1A-01EF345E5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
        <p:nvSpPr>
          <p:cNvPr id="13" name="Content Placeholder 12">
            <a:extLst>
              <a:ext uri="{FF2B5EF4-FFF2-40B4-BE49-F238E27FC236}">
                <a16:creationId xmlns:a16="http://schemas.microsoft.com/office/drawing/2014/main" id="{035AB28E-1EEE-4CBD-B7DF-8CAAE38F3E6D}"/>
              </a:ext>
            </a:extLst>
          </p:cNvPr>
          <p:cNvSpPr>
            <a:spLocks noGrp="1"/>
          </p:cNvSpPr>
          <p:nvPr>
            <p:ph idx="1"/>
          </p:nvPr>
        </p:nvSpPr>
        <p:spPr>
          <a:xfrm>
            <a:off x="838200" y="2237172"/>
            <a:ext cx="10515600" cy="3401628"/>
          </a:xfrm>
        </p:spPr>
        <p:txBody>
          <a:bodyPr>
            <a:normAutofit fontScale="92500" lnSpcReduction="20000"/>
          </a:bodyPr>
          <a:lstStyle/>
          <a:p>
            <a:pPr marL="457200" lvl="1" indent="0">
              <a:lnSpc>
                <a:spcPct val="140000"/>
              </a:lnSpc>
              <a:spcBef>
                <a:spcPts val="0"/>
              </a:spcBef>
              <a:buClr>
                <a:srgbClr val="3F3F3F"/>
              </a:buClr>
              <a:buSzPts val="2400"/>
              <a:buNone/>
            </a:pPr>
            <a:r>
              <a:rPr lang="en-GB" sz="3200" dirty="0">
                <a:solidFill>
                  <a:schemeClr val="bg1"/>
                </a:solidFill>
              </a:rPr>
              <a:t>1- </a:t>
            </a:r>
            <a:r>
              <a:rPr lang="en-US" sz="3200" dirty="0">
                <a:solidFill>
                  <a:schemeClr val="bg1"/>
                </a:solidFill>
              </a:rPr>
              <a:t>Knowing Our Problem and our Stakeholders</a:t>
            </a:r>
            <a:endParaRPr lang="ar-EG" sz="3200" dirty="0">
              <a:solidFill>
                <a:schemeClr val="bg1"/>
              </a:solidFill>
            </a:endParaRPr>
          </a:p>
          <a:p>
            <a:pPr marL="457200" lvl="1" indent="0">
              <a:lnSpc>
                <a:spcPct val="140000"/>
              </a:lnSpc>
              <a:spcBef>
                <a:spcPts val="0"/>
              </a:spcBef>
              <a:buClr>
                <a:srgbClr val="3F3F3F"/>
              </a:buClr>
              <a:buSzPts val="2400"/>
              <a:buNone/>
            </a:pPr>
            <a:r>
              <a:rPr lang="en-US" sz="3200" dirty="0">
                <a:solidFill>
                  <a:schemeClr val="bg1"/>
                </a:solidFill>
              </a:rPr>
              <a:t>2- Data Collection</a:t>
            </a:r>
          </a:p>
          <a:p>
            <a:pPr marL="457200" lvl="1" indent="0">
              <a:lnSpc>
                <a:spcPct val="140000"/>
              </a:lnSpc>
              <a:spcBef>
                <a:spcPts val="0"/>
              </a:spcBef>
              <a:buClr>
                <a:srgbClr val="3F3F3F"/>
              </a:buClr>
              <a:buSzPts val="2400"/>
              <a:buNone/>
            </a:pPr>
            <a:r>
              <a:rPr lang="en-US" sz="3200" dirty="0">
                <a:solidFill>
                  <a:schemeClr val="bg1"/>
                </a:solidFill>
              </a:rPr>
              <a:t>3- Data Cleaning &amp; Processing</a:t>
            </a:r>
          </a:p>
          <a:p>
            <a:pPr marL="457200" lvl="1" indent="0">
              <a:lnSpc>
                <a:spcPct val="140000"/>
              </a:lnSpc>
              <a:spcBef>
                <a:spcPts val="0"/>
              </a:spcBef>
              <a:buClr>
                <a:srgbClr val="3F3F3F"/>
              </a:buClr>
              <a:buSzPts val="2400"/>
              <a:buNone/>
            </a:pPr>
            <a:r>
              <a:rPr lang="en-US" sz="3200" dirty="0">
                <a:solidFill>
                  <a:schemeClr val="bg1"/>
                </a:solidFill>
              </a:rPr>
              <a:t>4- Data Integration</a:t>
            </a:r>
          </a:p>
          <a:p>
            <a:pPr marL="457200" lvl="1" indent="0">
              <a:lnSpc>
                <a:spcPct val="140000"/>
              </a:lnSpc>
              <a:spcBef>
                <a:spcPts val="0"/>
              </a:spcBef>
              <a:buClr>
                <a:srgbClr val="3F3F3F"/>
              </a:buClr>
              <a:buSzPts val="2400"/>
              <a:buNone/>
            </a:pPr>
            <a:r>
              <a:rPr lang="en-US" sz="3200" dirty="0">
                <a:solidFill>
                  <a:schemeClr val="bg1"/>
                </a:solidFill>
              </a:rPr>
              <a:t>5- Data Analysis</a:t>
            </a:r>
          </a:p>
          <a:p>
            <a:pPr marL="457200" lvl="1" indent="0">
              <a:lnSpc>
                <a:spcPct val="140000"/>
              </a:lnSpc>
              <a:spcBef>
                <a:spcPts val="0"/>
              </a:spcBef>
              <a:buClr>
                <a:srgbClr val="3F3F3F"/>
              </a:buClr>
              <a:buSzPts val="2400"/>
              <a:buNone/>
            </a:pPr>
            <a:r>
              <a:rPr lang="en-US" sz="3200" dirty="0">
                <a:solidFill>
                  <a:schemeClr val="bg1"/>
                </a:solidFill>
              </a:rPr>
              <a:t>6- Data Visualization</a:t>
            </a:r>
            <a:endParaRPr lang="ar-EG" sz="3200" dirty="0">
              <a:solidFill>
                <a:schemeClr val="bg1"/>
              </a:solidFill>
            </a:endParaRPr>
          </a:p>
        </p:txBody>
      </p:sp>
    </p:spTree>
    <p:extLst>
      <p:ext uri="{BB962C8B-B14F-4D97-AF65-F5344CB8AC3E}">
        <p14:creationId xmlns:p14="http://schemas.microsoft.com/office/powerpoint/2010/main" val="79530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6E33A-80E7-422A-94E0-3A8B39F9F34C}"/>
              </a:ext>
            </a:extLst>
          </p:cNvPr>
          <p:cNvSpPr>
            <a:spLocks noGrp="1"/>
          </p:cNvSpPr>
          <p:nvPr>
            <p:ph type="title"/>
          </p:nvPr>
        </p:nvSpPr>
        <p:spPr>
          <a:xfrm>
            <a:off x="1121004" y="412259"/>
            <a:ext cx="10515600" cy="1325563"/>
          </a:xfrm>
        </p:spPr>
        <p:txBody>
          <a:bodyPr/>
          <a:lstStyle/>
          <a:p>
            <a:r>
              <a:rPr lang="en-US" sz="4400" dirty="0">
                <a:solidFill>
                  <a:schemeClr val="accent4"/>
                </a:solidFill>
              </a:rPr>
              <a:t>After the analysis</a:t>
            </a:r>
            <a:endParaRPr lang="en-US" dirty="0"/>
          </a:p>
        </p:txBody>
      </p:sp>
      <p:sp>
        <p:nvSpPr>
          <p:cNvPr id="3" name="Content Placeholder 2">
            <a:extLst>
              <a:ext uri="{FF2B5EF4-FFF2-40B4-BE49-F238E27FC236}">
                <a16:creationId xmlns:a16="http://schemas.microsoft.com/office/drawing/2014/main" id="{E8FDEDA5-8866-4DD4-A18F-FC1FC41946AD}"/>
              </a:ext>
            </a:extLst>
          </p:cNvPr>
          <p:cNvSpPr>
            <a:spLocks noGrp="1"/>
          </p:cNvSpPr>
          <p:nvPr>
            <p:ph idx="1"/>
          </p:nvPr>
        </p:nvSpPr>
        <p:spPr>
          <a:xfrm>
            <a:off x="838200" y="1470580"/>
            <a:ext cx="10515600" cy="4392891"/>
          </a:xfrm>
        </p:spPr>
        <p:txBody>
          <a:bodyPr>
            <a:normAutofit fontScale="77500" lnSpcReduction="20000"/>
          </a:bodyPr>
          <a:lstStyle/>
          <a:p>
            <a:pPr marL="0" indent="0">
              <a:buNone/>
            </a:pPr>
            <a:r>
              <a:rPr lang="en-US" altLang="en-US" sz="3100" dirty="0">
                <a:solidFill>
                  <a:schemeClr val="bg1"/>
                </a:solidFill>
                <a:latin typeface="Arial" panose="020B0604020202020204" pitchFamily="34" charset="0"/>
              </a:rPr>
              <a:t>Now that our recommendations have been implemented, let’s look at what’ve changed.</a:t>
            </a:r>
            <a:endParaRPr lang="en-GB" sz="3100" dirty="0">
              <a:solidFill>
                <a:schemeClr val="bg1"/>
              </a:solidFill>
            </a:endParaRPr>
          </a:p>
          <a:p>
            <a:r>
              <a:rPr lang="en-GB" sz="3000" dirty="0">
                <a:solidFill>
                  <a:schemeClr val="bg1"/>
                </a:solidFill>
              </a:rPr>
              <a:t>1- Increased the operation percentage for women by 5% (17% now) by providing more suitable employment opportunities for women across various sectors.</a:t>
            </a:r>
          </a:p>
          <a:p>
            <a:r>
              <a:rPr lang="en-GB" sz="3000" dirty="0">
                <a:solidFill>
                  <a:schemeClr val="bg1"/>
                </a:solidFill>
              </a:rPr>
              <a:t>2- Awareness courses and seminars for freelancing were organized for every freelancer to educate them about their right to receive payment for work, regardless of its size. Consequently, the percentage of individuals not being paid on freelance platforms has been reduced by 15%.</a:t>
            </a:r>
          </a:p>
          <a:p>
            <a:r>
              <a:rPr lang="en-GB" sz="3000" dirty="0">
                <a:solidFill>
                  <a:schemeClr val="bg1"/>
                </a:solidFill>
              </a:rPr>
              <a:t>3- Because of the awareness of freelancing among the population, operation percentage has been increased to 44.2% and the total freelancer's percentage has been increased to approximately 20% which made Egypt ranks 9th globally in online freelancing contributing 2% of the world’s online freelance workforce ( </a:t>
            </a:r>
            <a:r>
              <a:rPr lang="en-GB" sz="3000" dirty="0">
                <a:solidFill>
                  <a:schemeClr val="bg1"/>
                </a:solidFill>
                <a:hlinkClick r:id="rId3"/>
              </a:rPr>
              <a:t>Article</a:t>
            </a:r>
            <a:r>
              <a:rPr lang="en-GB" sz="3000" dirty="0">
                <a:solidFill>
                  <a:schemeClr val="bg1"/>
                </a:solidFill>
              </a:rPr>
              <a:t> ).</a:t>
            </a:r>
          </a:p>
          <a:p>
            <a:r>
              <a:rPr lang="en-GB" sz="3000" dirty="0">
                <a:solidFill>
                  <a:schemeClr val="bg1"/>
                </a:solidFill>
              </a:rPr>
              <a:t>4- Providing more computing solutions made the percentage of non-technology users decreased to 14%.</a:t>
            </a:r>
          </a:p>
          <a:p>
            <a:pPr marL="0" indent="0">
              <a:buNone/>
            </a:pPr>
            <a:endParaRPr lang="en-US" dirty="0"/>
          </a:p>
        </p:txBody>
      </p:sp>
      <p:pic>
        <p:nvPicPr>
          <p:cNvPr id="4" name="Picture 3">
            <a:extLst>
              <a:ext uri="{FF2B5EF4-FFF2-40B4-BE49-F238E27FC236}">
                <a16:creationId xmlns:a16="http://schemas.microsoft.com/office/drawing/2014/main" id="{C41EA455-7079-4B6B-BA99-ED83539E5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1265031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E2C473AF-40EC-34C2-AEFF-6EB907D44A01}"/>
              </a:ext>
            </a:extLst>
          </p:cNvPr>
          <p:cNvSpPr txBox="1"/>
          <p:nvPr/>
        </p:nvSpPr>
        <p:spPr>
          <a:xfrm>
            <a:off x="926337" y="798110"/>
            <a:ext cx="10732263" cy="2973789"/>
          </a:xfrm>
          <a:prstGeom prst="rect">
            <a:avLst/>
          </a:prstGeom>
        </p:spPr>
        <p:txBody>
          <a:bodyPr vert="horz" lIns="91440" tIns="45720" rIns="91440" bIns="45720" rtlCol="0" anchor="t">
            <a:noAutofit/>
          </a:bodyPr>
          <a:lstStyle/>
          <a:p>
            <a:pPr>
              <a:lnSpc>
                <a:spcPct val="90000"/>
              </a:lnSpc>
              <a:spcAft>
                <a:spcPts val="600"/>
              </a:spcAft>
            </a:pPr>
            <a:r>
              <a:rPr lang="en-US" sz="11000" dirty="0">
                <a:solidFill>
                  <a:schemeClr val="tx2"/>
                </a:solidFill>
                <a:latin typeface="Freestyle Script" panose="030804020302050B0404" pitchFamily="66" charset="0"/>
              </a:rPr>
              <a:t>“ Things only get better thru change, not chance.”</a:t>
            </a:r>
          </a:p>
        </p:txBody>
      </p:sp>
      <p:grpSp>
        <p:nvGrpSpPr>
          <p:cNvPr id="20" name="Group 19">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8346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69EA0-D9C2-7F3D-3E9A-163CBDE69FB7}"/>
              </a:ext>
            </a:extLst>
          </p:cNvPr>
          <p:cNvSpPr>
            <a:spLocks noGrp="1"/>
          </p:cNvSpPr>
          <p:nvPr>
            <p:ph idx="1"/>
          </p:nvPr>
        </p:nvSpPr>
        <p:spPr>
          <a:xfrm>
            <a:off x="364616" y="921552"/>
            <a:ext cx="10515600" cy="4351338"/>
          </a:xfrm>
        </p:spPr>
        <p:txBody>
          <a:bodyPr>
            <a:normAutofit/>
          </a:bodyPr>
          <a:lstStyle/>
          <a:p>
            <a:pPr marL="0" indent="0" algn="ctr">
              <a:buNone/>
            </a:pPr>
            <a:r>
              <a:rPr lang="en-US" sz="13000" dirty="0">
                <a:solidFill>
                  <a:schemeClr val="accent4"/>
                </a:solidFill>
                <a:latin typeface="Freestyle Script" panose="030804020302050B0404" pitchFamily="66" charset="0"/>
              </a:rPr>
              <a:t>Thank You</a:t>
            </a:r>
            <a:endParaRPr lang="en-GB" sz="13000" dirty="0">
              <a:solidFill>
                <a:schemeClr val="accent4"/>
              </a:solidFill>
              <a:latin typeface="Freestyle Script" panose="030804020302050B0404" pitchFamily="66" charset="0"/>
            </a:endParaRPr>
          </a:p>
        </p:txBody>
      </p:sp>
      <p:pic>
        <p:nvPicPr>
          <p:cNvPr id="9" name="Picture 8" descr="A cat holding roses&#10;&#10;AI-generated content may be incorrect.">
            <a:extLst>
              <a:ext uri="{FF2B5EF4-FFF2-40B4-BE49-F238E27FC236}">
                <a16:creationId xmlns:a16="http://schemas.microsoft.com/office/drawing/2014/main" id="{32DB17E1-D9FB-FC50-B44E-4F55E0866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078" y="1905704"/>
            <a:ext cx="5400675" cy="4191000"/>
          </a:xfrm>
          <a:prstGeom prst="rect">
            <a:avLst/>
          </a:prstGeom>
        </p:spPr>
      </p:pic>
    </p:spTree>
    <p:extLst>
      <p:ext uri="{BB962C8B-B14F-4D97-AF65-F5344CB8AC3E}">
        <p14:creationId xmlns:p14="http://schemas.microsoft.com/office/powerpoint/2010/main" val="1015347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0CFF-62F6-4D16-A7AD-D9F0DA5ACF9F}"/>
              </a:ext>
            </a:extLst>
          </p:cNvPr>
          <p:cNvSpPr>
            <a:spLocks noGrp="1"/>
          </p:cNvSpPr>
          <p:nvPr>
            <p:ph type="title"/>
          </p:nvPr>
        </p:nvSpPr>
        <p:spPr>
          <a:xfrm>
            <a:off x="838200" y="900112"/>
            <a:ext cx="10515600" cy="1325563"/>
          </a:xfrm>
        </p:spPr>
        <p:txBody>
          <a:bodyPr/>
          <a:lstStyle/>
          <a:p>
            <a:r>
              <a:rPr lang="en-US" dirty="0">
                <a:solidFill>
                  <a:schemeClr val="accent4"/>
                </a:solidFill>
              </a:rPr>
              <a:t>Who are our stakeholders?</a:t>
            </a:r>
          </a:p>
        </p:txBody>
      </p:sp>
      <p:sp>
        <p:nvSpPr>
          <p:cNvPr id="3" name="Content Placeholder 2">
            <a:extLst>
              <a:ext uri="{FF2B5EF4-FFF2-40B4-BE49-F238E27FC236}">
                <a16:creationId xmlns:a16="http://schemas.microsoft.com/office/drawing/2014/main" id="{E29FB812-CDE8-4946-8912-B2B7E1EECC2E}"/>
              </a:ext>
            </a:extLst>
          </p:cNvPr>
          <p:cNvSpPr>
            <a:spLocks noGrp="1"/>
          </p:cNvSpPr>
          <p:nvPr>
            <p:ph idx="1"/>
          </p:nvPr>
        </p:nvSpPr>
        <p:spPr>
          <a:xfrm>
            <a:off x="838200" y="2225675"/>
            <a:ext cx="10515600" cy="4351338"/>
          </a:xfrm>
        </p:spPr>
        <p:txBody>
          <a:bodyPr/>
          <a:lstStyle/>
          <a:p>
            <a:pPr algn="l">
              <a:buFont typeface="Arial" panose="020B0604020202020204" pitchFamily="34" charset="0"/>
              <a:buChar char="•"/>
            </a:pPr>
            <a:r>
              <a:rPr lang="en-US" b="1" i="0" dirty="0">
                <a:solidFill>
                  <a:srgbClr val="F9FAFB"/>
                </a:solidFill>
                <a:effectLst/>
                <a:latin typeface="quote-cjk-patch"/>
              </a:rPr>
              <a:t>The Ministry of Manpower:</a:t>
            </a:r>
            <a:r>
              <a:rPr lang="en-US" b="0" i="0" dirty="0">
                <a:solidFill>
                  <a:srgbClr val="F9FAFB"/>
                </a:solidFill>
                <a:effectLst/>
                <a:latin typeface="quote-cjk-patch"/>
              </a:rPr>
              <a:t> Directly concerned with </a:t>
            </a:r>
            <a:r>
              <a:rPr lang="en-US" b="1" i="0" dirty="0">
                <a:solidFill>
                  <a:srgbClr val="F9FAFB"/>
                </a:solidFill>
                <a:effectLst/>
                <a:latin typeface="quote-cjk-patch"/>
              </a:rPr>
              <a:t>employment rates, labor market regulations, and skill matching</a:t>
            </a:r>
            <a:r>
              <a:rPr lang="en-US" b="0" i="0" dirty="0">
                <a:solidFill>
                  <a:srgbClr val="F9FAFB"/>
                </a:solidFill>
                <a:effectLst/>
                <a:latin typeface="quote-cjk-patch"/>
              </a:rPr>
              <a:t> between citizens and available jobs.</a:t>
            </a:r>
          </a:p>
          <a:p>
            <a:pPr algn="l">
              <a:buFont typeface="Arial" panose="020B0604020202020204" pitchFamily="34" charset="0"/>
              <a:buChar char="•"/>
            </a:pPr>
            <a:r>
              <a:rPr lang="en-US" b="1" i="0" dirty="0">
                <a:solidFill>
                  <a:srgbClr val="F9FAFB"/>
                </a:solidFill>
                <a:effectLst/>
                <a:latin typeface="quote-cjk-patch"/>
              </a:rPr>
              <a:t>The Ministry of Education &amp; Technical Education:</a:t>
            </a:r>
            <a:r>
              <a:rPr lang="en-US" b="0" i="0" dirty="0">
                <a:solidFill>
                  <a:srgbClr val="F9FAFB"/>
                </a:solidFill>
                <a:effectLst/>
                <a:latin typeface="quote-cjk-patch"/>
              </a:rPr>
              <a:t> Centrally concerned with </a:t>
            </a:r>
            <a:r>
              <a:rPr lang="en-US" b="1" i="0" dirty="0">
                <a:solidFill>
                  <a:srgbClr val="F9FAFB"/>
                </a:solidFill>
                <a:effectLst/>
                <a:latin typeface="quote-cjk-patch"/>
              </a:rPr>
              <a:t>aligning educational outcomes with labor market needs</a:t>
            </a:r>
            <a:r>
              <a:rPr lang="en-US" b="0" i="0" dirty="0">
                <a:solidFill>
                  <a:srgbClr val="F9FAFB"/>
                </a:solidFill>
                <a:effectLst/>
                <a:latin typeface="quote-cjk-patch"/>
              </a:rPr>
              <a:t>, ensuring graduates possess the skills demanded by the modern economy.</a:t>
            </a:r>
          </a:p>
        </p:txBody>
      </p:sp>
      <p:pic>
        <p:nvPicPr>
          <p:cNvPr id="4" name="Picture 3">
            <a:extLst>
              <a:ext uri="{FF2B5EF4-FFF2-40B4-BE49-F238E27FC236}">
                <a16:creationId xmlns:a16="http://schemas.microsoft.com/office/drawing/2014/main" id="{A658EE23-30D5-485C-9EA7-D60299F8A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254379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5E03C44-F4A9-3910-765C-A46AA7786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B5C574-182D-0F1E-194D-CEAE727E7D33}"/>
              </a:ext>
            </a:extLst>
          </p:cNvPr>
          <p:cNvSpPr>
            <a:spLocks noGrp="1"/>
          </p:cNvSpPr>
          <p:nvPr>
            <p:ph type="title"/>
          </p:nvPr>
        </p:nvSpPr>
        <p:spPr>
          <a:xfrm>
            <a:off x="1038225" y="681037"/>
            <a:ext cx="10515600" cy="1325563"/>
          </a:xfrm>
        </p:spPr>
        <p:txBody>
          <a:bodyPr/>
          <a:lstStyle/>
          <a:p>
            <a:r>
              <a:rPr lang="en-US" dirty="0">
                <a:solidFill>
                  <a:schemeClr val="accent4"/>
                </a:solidFill>
              </a:rPr>
              <a:t>Business Problem?</a:t>
            </a:r>
          </a:p>
        </p:txBody>
      </p:sp>
      <p:sp>
        <p:nvSpPr>
          <p:cNvPr id="3" name="Content Placeholder 2">
            <a:extLst>
              <a:ext uri="{FF2B5EF4-FFF2-40B4-BE49-F238E27FC236}">
                <a16:creationId xmlns:a16="http://schemas.microsoft.com/office/drawing/2014/main" id="{953A62D9-BEFC-5FD4-5AE9-CFDB27DFD8E4}"/>
              </a:ext>
            </a:extLst>
          </p:cNvPr>
          <p:cNvSpPr>
            <a:spLocks noGrp="1"/>
          </p:cNvSpPr>
          <p:nvPr>
            <p:ph idx="1"/>
          </p:nvPr>
        </p:nvSpPr>
        <p:spPr>
          <a:xfrm>
            <a:off x="838200" y="1825624"/>
            <a:ext cx="10515600" cy="4254665"/>
          </a:xfrm>
        </p:spPr>
        <p:txBody>
          <a:bodyPr>
            <a:normAutofit lnSpcReduction="10000"/>
          </a:bodyPr>
          <a:lstStyle/>
          <a:p>
            <a:r>
              <a:rPr lang="en-GB" dirty="0">
                <a:solidFill>
                  <a:schemeClr val="bg1"/>
                </a:solidFill>
              </a:rPr>
              <a:t>Egyptian digital freelancers are systematically under-earning compared to regional and international counterparts, despite their high technical skill and large numbers.</a:t>
            </a:r>
          </a:p>
          <a:p>
            <a:r>
              <a:rPr lang="en-GB" dirty="0">
                <a:solidFill>
                  <a:schemeClr val="bg1"/>
                </a:solidFill>
              </a:rPr>
              <a:t>This disparity is primarily attributed to a strategic misalignment between the skills Egyptian freelancers offer and the current high-value demands of the global digital marketplace.</a:t>
            </a:r>
          </a:p>
          <a:p>
            <a:r>
              <a:rPr lang="en-GB" dirty="0">
                <a:solidFill>
                  <a:schemeClr val="bg1"/>
                </a:solidFill>
              </a:rPr>
              <a:t>The female labour force participation rate is persistently low.</a:t>
            </a:r>
          </a:p>
          <a:p>
            <a:r>
              <a:rPr lang="en-GB" dirty="0">
                <a:solidFill>
                  <a:schemeClr val="bg1"/>
                </a:solidFill>
              </a:rPr>
              <a:t>A vast majority of the Egyptian workforce lacks the foundational computer literacy and digital skills required for modern high-value jobs.</a:t>
            </a:r>
          </a:p>
        </p:txBody>
      </p:sp>
      <p:pic>
        <p:nvPicPr>
          <p:cNvPr id="4" name="Picture 3">
            <a:extLst>
              <a:ext uri="{FF2B5EF4-FFF2-40B4-BE49-F238E27FC236}">
                <a16:creationId xmlns:a16="http://schemas.microsoft.com/office/drawing/2014/main" id="{2F07900D-B7DD-4908-B03C-203893236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383188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904F278-F8AF-9C95-2B8B-2655E94D9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1B7E26-D427-8423-9291-C6AB79B5F393}"/>
              </a:ext>
            </a:extLst>
          </p:cNvPr>
          <p:cNvSpPr>
            <a:spLocks noGrp="1"/>
          </p:cNvSpPr>
          <p:nvPr>
            <p:ph type="title"/>
          </p:nvPr>
        </p:nvSpPr>
        <p:spPr>
          <a:xfrm>
            <a:off x="1123950" y="415955"/>
            <a:ext cx="10515600" cy="1325563"/>
          </a:xfrm>
        </p:spPr>
        <p:txBody>
          <a:bodyPr/>
          <a:lstStyle/>
          <a:p>
            <a:r>
              <a:rPr lang="en-US" dirty="0">
                <a:solidFill>
                  <a:schemeClr val="accent4"/>
                </a:solidFill>
              </a:rPr>
              <a:t>Asking Questions to solve the problems</a:t>
            </a:r>
          </a:p>
        </p:txBody>
      </p:sp>
      <p:sp>
        <p:nvSpPr>
          <p:cNvPr id="3" name="Content Placeholder 2">
            <a:extLst>
              <a:ext uri="{FF2B5EF4-FFF2-40B4-BE49-F238E27FC236}">
                <a16:creationId xmlns:a16="http://schemas.microsoft.com/office/drawing/2014/main" id="{47D6A279-0DE2-AE6F-3EB9-9EA5FBA941EC}"/>
              </a:ext>
            </a:extLst>
          </p:cNvPr>
          <p:cNvSpPr>
            <a:spLocks noGrp="1"/>
          </p:cNvSpPr>
          <p:nvPr>
            <p:ph idx="1"/>
          </p:nvPr>
        </p:nvSpPr>
        <p:spPr>
          <a:xfrm>
            <a:off x="978522" y="2436443"/>
            <a:ext cx="10366931" cy="3681553"/>
          </a:xfrm>
        </p:spPr>
        <p:txBody>
          <a:bodyPr>
            <a:normAutofit fontScale="92500" lnSpcReduction="10000"/>
          </a:bodyPr>
          <a:lstStyle/>
          <a:p>
            <a:pPr marL="0" lvl="0" indent="0" eaLnBrk="0" fontAlgn="base" hangingPunct="0">
              <a:lnSpc>
                <a:spcPct val="100000"/>
              </a:lnSpc>
              <a:spcBef>
                <a:spcPct val="0"/>
              </a:spcBef>
              <a:spcAft>
                <a:spcPct val="0"/>
              </a:spcAft>
              <a:buNone/>
            </a:pPr>
            <a:r>
              <a:rPr lang="en-US" altLang="en-US" sz="2200" dirty="0">
                <a:solidFill>
                  <a:schemeClr val="bg1"/>
                </a:solidFill>
                <a:latin typeface="Arial" panose="020B0604020202020204" pitchFamily="34" charset="0"/>
              </a:rPr>
              <a:t>1-What is the required investment (budget and timeline) to establish a comprehensive National Freelancer Registration Platform that will enable the documented tracking necessary to achieve a 10% </a:t>
            </a:r>
            <a:r>
              <a:rPr lang="en-US" altLang="en-US" sz="2200" dirty="0">
                <a:solidFill>
                  <a:schemeClr val="bg1"/>
                </a:solidFill>
              </a:rPr>
              <a:t>increase in the count of registered freelancers by Q4 2030, and what key regulatory barriers need to be removed within the next 18 months?</a:t>
            </a:r>
          </a:p>
          <a:p>
            <a:pPr marL="0" lvl="0" indent="0" eaLnBrk="0" fontAlgn="base" hangingPunct="0">
              <a:lnSpc>
                <a:spcPct val="100000"/>
              </a:lnSpc>
              <a:spcBef>
                <a:spcPct val="0"/>
              </a:spcBef>
              <a:spcAft>
                <a:spcPct val="0"/>
              </a:spcAft>
              <a:buNone/>
            </a:pPr>
            <a:endParaRPr lang="en-US" altLang="en-US" sz="2200" dirty="0">
              <a:solidFill>
                <a:schemeClr val="bg1"/>
              </a:solidFill>
            </a:endParaRPr>
          </a:p>
          <a:p>
            <a:pPr marL="0" indent="0" eaLnBrk="0" fontAlgn="base" hangingPunct="0">
              <a:lnSpc>
                <a:spcPct val="100000"/>
              </a:lnSpc>
              <a:spcBef>
                <a:spcPct val="0"/>
              </a:spcBef>
              <a:spcAft>
                <a:spcPct val="0"/>
              </a:spcAft>
              <a:buNone/>
            </a:pPr>
            <a:r>
              <a:rPr lang="en-US" altLang="en-US" sz="2200" dirty="0">
                <a:solidFill>
                  <a:schemeClr val="bg1"/>
                </a:solidFill>
                <a:latin typeface="Arial" panose="020B0604020202020204" pitchFamily="34" charset="0"/>
              </a:rPr>
              <a:t>2-To ensure 60 % </a:t>
            </a:r>
            <a:r>
              <a:rPr lang="en-US" altLang="en-US" sz="2200" dirty="0">
                <a:solidFill>
                  <a:schemeClr val="bg1"/>
                </a:solidFill>
              </a:rPr>
              <a:t>of all registered freelancers achieve a high-skilled certification by Q4 2028, what are the three most critical, in-demand skill sets we must prioritize, and what specific training budget is needed per freelancer to cover subsidized certification costs?</a:t>
            </a:r>
          </a:p>
          <a:p>
            <a:pPr marL="0" indent="0" eaLnBrk="0" fontAlgn="base" hangingPunct="0">
              <a:lnSpc>
                <a:spcPct val="100000"/>
              </a:lnSpc>
              <a:spcBef>
                <a:spcPct val="0"/>
              </a:spcBef>
              <a:spcAft>
                <a:spcPct val="0"/>
              </a:spcAft>
              <a:buNone/>
            </a:pPr>
            <a:endParaRPr lang="en-US" altLang="en-US" sz="2200" dirty="0">
              <a:solidFill>
                <a:schemeClr val="bg1"/>
              </a:solidFill>
            </a:endParaRPr>
          </a:p>
          <a:p>
            <a:pPr marL="0" indent="0" eaLnBrk="0" fontAlgn="base" hangingPunct="0">
              <a:lnSpc>
                <a:spcPct val="100000"/>
              </a:lnSpc>
              <a:spcBef>
                <a:spcPct val="0"/>
              </a:spcBef>
              <a:spcAft>
                <a:spcPct val="0"/>
              </a:spcAft>
              <a:buNone/>
            </a:pPr>
            <a:r>
              <a:rPr lang="en-US" altLang="en-US" sz="2400" dirty="0">
                <a:solidFill>
                  <a:schemeClr val="bg1"/>
                </a:solidFill>
                <a:latin typeface="Arial" panose="020B0604020202020204" pitchFamily="34" charset="0"/>
              </a:rPr>
              <a:t>3-  </a:t>
            </a:r>
            <a:r>
              <a:rPr lang="en-GB" altLang="en-US" sz="2400" dirty="0">
                <a:solidFill>
                  <a:schemeClr val="bg1"/>
                </a:solidFill>
                <a:latin typeface="Arial" panose="020B0604020202020204" pitchFamily="34" charset="0"/>
              </a:rPr>
              <a:t>what specific public policies and private sector are required to raise the national female participation rate by 5-8% percentage points to reach a target of 20% by the end of 2030?</a:t>
            </a:r>
            <a:endParaRPr lang="en-US" altLang="en-US" sz="2400" dirty="0">
              <a:solidFill>
                <a:schemeClr val="bg1"/>
              </a:solidFill>
              <a:latin typeface="Arial" panose="020B0604020202020204" pitchFamily="34" charset="0"/>
            </a:endParaRPr>
          </a:p>
          <a:p>
            <a:pPr marL="0" indent="0" eaLnBrk="0" fontAlgn="base" hangingPunct="0">
              <a:lnSpc>
                <a:spcPct val="100000"/>
              </a:lnSpc>
              <a:spcBef>
                <a:spcPct val="0"/>
              </a:spcBef>
              <a:spcAft>
                <a:spcPct val="0"/>
              </a:spcAft>
              <a:buNone/>
            </a:pPr>
            <a:endParaRPr lang="en-US" altLang="en-US" sz="22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en-US" altLang="en-US" sz="2400" dirty="0">
              <a:solidFill>
                <a:schemeClr val="bg1"/>
              </a:solidFill>
            </a:endParaRPr>
          </a:p>
        </p:txBody>
      </p:sp>
      <p:sp>
        <p:nvSpPr>
          <p:cNvPr id="4" name="Content Placeholder 2">
            <a:extLst>
              <a:ext uri="{FF2B5EF4-FFF2-40B4-BE49-F238E27FC236}">
                <a16:creationId xmlns:a16="http://schemas.microsoft.com/office/drawing/2014/main" id="{9539842F-9204-15E8-17AC-819EC4230F46}"/>
              </a:ext>
            </a:extLst>
          </p:cNvPr>
          <p:cNvSpPr txBox="1">
            <a:spLocks/>
          </p:cNvSpPr>
          <p:nvPr/>
        </p:nvSpPr>
        <p:spPr>
          <a:xfrm>
            <a:off x="846547" y="1619914"/>
            <a:ext cx="8696325" cy="9381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F9FAFB"/>
                </a:solidFill>
                <a:latin typeface="quote-cjk-patch"/>
              </a:rPr>
              <a:t>we used S.M.A.R.T technique to ensure that we get to the problem correctly and fix it from its roots.</a:t>
            </a:r>
          </a:p>
        </p:txBody>
      </p:sp>
      <p:pic>
        <p:nvPicPr>
          <p:cNvPr id="5" name="Picture 4">
            <a:extLst>
              <a:ext uri="{FF2B5EF4-FFF2-40B4-BE49-F238E27FC236}">
                <a16:creationId xmlns:a16="http://schemas.microsoft.com/office/drawing/2014/main" id="{64B216BE-4F05-4647-8858-941546CAA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256127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2D8A-D434-47C4-A97D-A17D3DD55FD1}"/>
              </a:ext>
            </a:extLst>
          </p:cNvPr>
          <p:cNvSpPr>
            <a:spLocks noGrp="1"/>
          </p:cNvSpPr>
          <p:nvPr>
            <p:ph type="title"/>
          </p:nvPr>
        </p:nvSpPr>
        <p:spPr>
          <a:xfrm>
            <a:off x="838200" y="2766218"/>
            <a:ext cx="10515600" cy="1325563"/>
          </a:xfrm>
        </p:spPr>
        <p:txBody>
          <a:bodyPr>
            <a:normAutofit/>
          </a:bodyPr>
          <a:lstStyle/>
          <a:p>
            <a:pPr algn="ctr"/>
            <a:r>
              <a:rPr lang="en-US" sz="7000" dirty="0">
                <a:solidFill>
                  <a:srgbClr val="FDB647"/>
                </a:solidFill>
              </a:rPr>
              <a:t>Data Collection</a:t>
            </a:r>
            <a:endParaRPr lang="en-US" sz="7000" dirty="0"/>
          </a:p>
        </p:txBody>
      </p:sp>
    </p:spTree>
    <p:extLst>
      <p:ext uri="{BB962C8B-B14F-4D97-AF65-F5344CB8AC3E}">
        <p14:creationId xmlns:p14="http://schemas.microsoft.com/office/powerpoint/2010/main" val="134366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05BB-D12B-4BBC-BBA4-EB1D175B3B96}"/>
              </a:ext>
            </a:extLst>
          </p:cNvPr>
          <p:cNvSpPr>
            <a:spLocks noGrp="1"/>
          </p:cNvSpPr>
          <p:nvPr>
            <p:ph type="title"/>
          </p:nvPr>
        </p:nvSpPr>
        <p:spPr>
          <a:xfrm>
            <a:off x="838200" y="803275"/>
            <a:ext cx="10515600" cy="1325563"/>
          </a:xfrm>
        </p:spPr>
        <p:txBody>
          <a:bodyPr/>
          <a:lstStyle/>
          <a:p>
            <a:r>
              <a:rPr lang="en-US" sz="4400" dirty="0">
                <a:solidFill>
                  <a:srgbClr val="FDB647"/>
                </a:solidFill>
              </a:rPr>
              <a:t>Data Collection</a:t>
            </a:r>
            <a:endParaRPr lang="en-US" dirty="0"/>
          </a:p>
        </p:txBody>
      </p:sp>
      <p:sp>
        <p:nvSpPr>
          <p:cNvPr id="7" name="Content Placeholder 6">
            <a:extLst>
              <a:ext uri="{FF2B5EF4-FFF2-40B4-BE49-F238E27FC236}">
                <a16:creationId xmlns:a16="http://schemas.microsoft.com/office/drawing/2014/main" id="{02252C91-66B7-4E23-ACE1-9EACF5C7C280}"/>
              </a:ext>
            </a:extLst>
          </p:cNvPr>
          <p:cNvSpPr>
            <a:spLocks noGrp="1"/>
          </p:cNvSpPr>
          <p:nvPr>
            <p:ph idx="1"/>
          </p:nvPr>
        </p:nvSpPr>
        <p:spPr>
          <a:xfrm>
            <a:off x="838200" y="1665185"/>
            <a:ext cx="10515600" cy="3771114"/>
          </a:xfrm>
        </p:spPr>
        <p:txBody>
          <a:bodyPr>
            <a:normAutofit fontScale="92500"/>
          </a:bodyPr>
          <a:lstStyle/>
          <a:p>
            <a:pPr marL="0" indent="0">
              <a:buNone/>
            </a:pPr>
            <a:endParaRPr lang="en-US" b="1" dirty="0">
              <a:solidFill>
                <a:schemeClr val="bg1"/>
              </a:solidFill>
            </a:endParaRPr>
          </a:p>
          <a:p>
            <a:pPr marL="0" indent="0">
              <a:buNone/>
            </a:pPr>
            <a:r>
              <a:rPr lang="en-US" b="1" dirty="0">
                <a:solidFill>
                  <a:schemeClr val="bg1"/>
                </a:solidFill>
              </a:rPr>
              <a:t>Data Source:</a:t>
            </a:r>
            <a:br>
              <a:rPr lang="en-US" dirty="0">
                <a:solidFill>
                  <a:schemeClr val="bg1"/>
                </a:solidFill>
              </a:rPr>
            </a:br>
            <a:r>
              <a:rPr lang="en-US" dirty="0">
                <a:solidFill>
                  <a:schemeClr val="bg1"/>
                </a:solidFill>
              </a:rPr>
              <a:t>The data was collected from the official website of the </a:t>
            </a:r>
            <a:r>
              <a:rPr lang="en-US" b="1" dirty="0">
                <a:solidFill>
                  <a:schemeClr val="bg1"/>
                </a:solidFill>
              </a:rPr>
              <a:t>Central Agency for Public Mobilization and Statistics (CAPMAS) and The Egyptian Center for Economic studies (ECES)</a:t>
            </a:r>
            <a:r>
              <a:rPr lang="en-US" dirty="0">
                <a:solidFill>
                  <a:schemeClr val="bg1"/>
                </a:solidFill>
              </a:rPr>
              <a:t>.</a:t>
            </a:r>
            <a:br>
              <a:rPr lang="en-US" dirty="0"/>
            </a:br>
            <a:endParaRPr lang="en-US" dirty="0"/>
          </a:p>
          <a:p>
            <a:pPr marL="0" indent="0">
              <a:buNone/>
            </a:pPr>
            <a:r>
              <a:rPr lang="en-US" b="1" dirty="0">
                <a:solidFill>
                  <a:schemeClr val="bg1"/>
                </a:solidFill>
              </a:rPr>
              <a:t>Our Data:</a:t>
            </a:r>
            <a:br>
              <a:rPr lang="en-US" dirty="0">
                <a:solidFill>
                  <a:schemeClr val="bg1"/>
                </a:solidFill>
              </a:rPr>
            </a:br>
            <a:r>
              <a:rPr lang="en-GB" dirty="0">
                <a:solidFill>
                  <a:schemeClr val="bg1">
                    <a:lumMod val="95000"/>
                  </a:schemeClr>
                </a:solidFill>
              </a:rPr>
              <a:t>Population Census and Housing Conditions (Extended Form)Governorates </a:t>
            </a:r>
          </a:p>
          <a:p>
            <a:pPr marL="0" indent="0">
              <a:buNone/>
            </a:pPr>
            <a:r>
              <a:rPr lang="en-GB" dirty="0">
                <a:solidFill>
                  <a:schemeClr val="bg1">
                    <a:lumMod val="95000"/>
                  </a:schemeClr>
                </a:solidFill>
              </a:rPr>
              <a:t>Economic Statistics Handbook of the Arab Republic of Egypt</a:t>
            </a:r>
          </a:p>
          <a:p>
            <a:pPr marL="0" indent="0">
              <a:buNone/>
            </a:pPr>
            <a:endParaRPr lang="en-US" dirty="0">
              <a:solidFill>
                <a:schemeClr val="bg1">
                  <a:lumMod val="95000"/>
                </a:schemeClr>
              </a:solidFill>
            </a:endParaRPr>
          </a:p>
          <a:p>
            <a:pPr marL="0" indent="0">
              <a:buNone/>
            </a:pPr>
            <a:endParaRPr lang="en-US" dirty="0"/>
          </a:p>
        </p:txBody>
      </p:sp>
      <p:pic>
        <p:nvPicPr>
          <p:cNvPr id="8" name="Picture 7">
            <a:extLst>
              <a:ext uri="{FF2B5EF4-FFF2-40B4-BE49-F238E27FC236}">
                <a16:creationId xmlns:a16="http://schemas.microsoft.com/office/drawing/2014/main" id="{31B2062D-05AA-4954-B528-8A9FF6549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25" y="-58600"/>
            <a:ext cx="1207363" cy="1207363"/>
          </a:xfrm>
          <a:prstGeom prst="rect">
            <a:avLst/>
          </a:prstGeom>
        </p:spPr>
      </p:pic>
    </p:spTree>
    <p:extLst>
      <p:ext uri="{BB962C8B-B14F-4D97-AF65-F5344CB8AC3E}">
        <p14:creationId xmlns:p14="http://schemas.microsoft.com/office/powerpoint/2010/main" val="391573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0.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43.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44.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45.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46.png"/></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B6065D-34C1-480C-A80C-816F84E738A7}">
  <we:reference id="wa200009087" version="1.0.0.6" store="en-US" storeType="OMEX"/>
  <we:alternateReferences>
    <we:reference id="wa200009087" version="1.0.0.6" store="WA20000908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640B316-4E73-420A-91B0-313F69ACDDC8}">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1A365D&quot;"/>
    <we:property name="bookmark" value="&quot;H4sIAAAAAAAAA+1YzU7bQBB+lchSb6HyT+zY3CClvfQHFcSlQmh/xmbB8VprmzZFHFALqniPtkJqD1Uv5U2ct+nsOqhtGkiBQKOqp3hnx7vfzHzf7Dr7FhdFnpLBU9IHa9FalnK3T9Ruy7HaVtbYfN+zHWAhpRR8N+AQBz7OyrwUMiusxX2rJCqBckMUFUn1Qmh8sdm2SJqukkSPYpIW0LZyUIXMSCpeQ+OMU6Wq4KBtwas8lYroJddKUoJedg/dcYwQnPse7khYKfZgDVjZWFmHdRmhnILNwQc/pB6gW9E4GGQTXfTSZvuezEoiMtxG2zrQiSmHgAUh5xEPbWZ72h6LtBy50MHKq1xhdBjzINfJWeJ7JGPALROCgqJBvG8tJYmChJSj4covkz2ZVv0J9jVZKQbPITZTWSnKAe6xLkuStlb6mKEBYDoPMF+rSmI2L5x+WGWjLNl6uC1f9hRgWrk2tKejfwKkqBT8KcKtrdELv4F7hg8mCa171rWQzDCPqzJvIZwWcnIcZv1x+LZ+X38aHumn4cn0JG6ipRBZko6o/INV601EjCg+mkKx0B1kpeYQviYVB7U8MDR6INQ5n932WBTzEjrGiibfhoiEfjd0Ixs83wup7fzj8uihKZFKMFNDuAHGhYWFR5Bh2bcEn1SA4fHwXX02QSFTaZYL6G0TVc4ByW5aiIZnMaVu3HFs4nVtr0OCDnGn82x2ldLHi0ShZHySWJo6tYxmvg7fDI//elO7HO8t9LU5ItxNYz/YPL9U4Gs7P10bRnRqgrlt/iDr0Ym6rOP73dhzCHCwu7bvh3rhS2sh+nqPXwphJMRZ13MDu8sjm0dRYKOG/rfqK7RquXdRnz6qP+PvYf2tPr1Otyav8ZL0hOTj4pk1C68SRMO/LrG9MHR9L3a5GzqdiAbBf87MBuOlJ/wtcXgpgYvKf1h/qE+bHnSGXPgyPLkemVlaFcgN4A24q5wKzvipcAfx6UzPDsJVSn4b58y1UtBI3Yuo49OAsogxGuDnPfXIHd6wZkLOu71k/btf4FNFnooMemNCl30q517t86Q5I7sfmbL6oBJTWlmVRU4YrJIMDKC8WVSA8UNK4EVSV8o8K/37WGApmkJtkLTSNTJ/r1lmG7Pbd4Bc8YnWEwAA&quot;"/>
    <we:property name="creatorSessionId" value="&quot;305a7589-2515-4783-a32a-3e8dc1cfaa43&quot;"/>
    <we:property name="creatorTenantId" value="&quot;85948b1d-6a8d-4b17-a25a-9b604bf64268&quot;"/>
    <we:property name="creatorUserId" value="&quot;1003200452AEF3C5&quot;"/>
    <we:property name="datasetId" value="&quot;fdb72ed4-e3fe-479b-8ab5-631f625dd33c&quot;"/>
    <we:property name="embedUrl" value="&quot;/reportEmbed?reportId=9c477ad8-c007-4cc0-a75e-ceb3cf723e4e&amp;config=eyJjbHVzdGVyVXJsIjoiaHR0cHM6Ly9XQUJJLU5PUlRILUVVUk9QRS1yZWRpcmVjdC5hbmFseXNpcy53aW5kb3dzLm5ldCIsImVtYmVkRmVhdHVyZXMiOnsidXNhZ2VNZXRyaWNzVk5leHQiOnRydWV9fQ%3D%3D&amp;disableSensitivityBanner=true&amp;storytellingChangeViewModeShortcutKeys=true&quot;"/>
    <we:property name="initialStateBookmark" value="&quot;H4sIAAAAAAAAA+1YzW7TQBB+lcgStxQ5duzY3NJQOEBoRateUFXtz8RdcLzW2g6EqocKWiHeA1AlOCAu8Cb22zC7DiqEtKFtWiLEyd7Zv29mvm927X2LiyyNyfgRGYJ1x1qV8tmQqGeNltW0koltff1Bv/v4we6jbn8NzTLNhUwy686+lRMVQb4tsoLEegU0PtlpWiSON0ikWwMSZ9C0UlCZTEgsXkI9GLtyVcBB04IXaSwV0Utu5iQHvewIh2Mb927ddnFHwnIxgk1geW1lbdZhhHIKNgcPvIC6gMOyeoBBNnOIXtps35NJTkSC22hbG9oDysFnfsB5yAOb2a62D0ScT4bQ8dqLVKF36PM41VHp8hFJGHDLuKAgqxHvW90oUhCRfNJc+6WzJ+NiOMO+KQvF4DEMTFeSi3yMe2zJnMSNtSFGaAwYzgOM14aSGM0zu+8VySRKtm7uyec9BRhWrg3N+ej7QLJCwZ8i3N2dTPgN3Dq+mCA0blmXQrLAOG7ItIFwGsjJaZjlh+p1+a78WB3pt+rt/CDuoCUTSRRPqHzKqq3aI0YUn3ShWOhTZKXmEE6TioNaHRsa3RXqB5+d5pQXy+I6+oomz4aQBF4ncEIbXM8NqN36x+XRQ1MklWAmh3AFjCsrK/chwbTvCj4rAdVx9ab8NkMhc2mWCujtEZUvAcmumoiaZwNKnUG7ZRO3Y7tt4reJM59ni8uUPl4kCiXhs8RS56lhNPOlelUd//Widj7ea6hrS0S4q/p+sPPjUoHTnv50bZjQqXbmuvmDrMdB1GFtz+sM3BYBDnbH9rxAL3xuLsRQ7/FLIoyEOOu4jm93eGjzMPRt1ND/Un2BUi1HZ9Xpo/ITPg/Lr+XJZao1eYmXpD5Jp8WzaBZexImaf25IWx71KQsZo77nudQlN1h2EXA3grMAH5bvy5NaNd8Q/efq7czw32zl/Xev5XNpHONHUy8uMmQG8DpqPTmk8iIHQ2v6YLgBwlxHwb8UkFpzHWK7QeB47sDhTtBqh9T3/9fpxWA891Z9TefG1SvY/K/KKdUtu+Cai4RwkZQvldSN2k9zZA1BRaaKyyLPUsJggyRgAKX1ogLMOOQjXiQ1Ncy70s+HAvNfM2ObxIUmhfm9ZqKtySJoDHMm6J9uloFl0H0HRGUT7P8TAAA=&quot;"/>
    <we:property name="isFiltersActionButtonVisible" value="true"/>
    <we:property name="isFooterCollapsed" value="true"/>
    <we:property name="isVisualContainerHeaderHidden" value="false"/>
    <we:property name="pageDisplayName" value="&quot;Page 1&quot;"/>
    <we:property name="pageName" value="&quot;c4c7cabdbe0de5e58b3e&quot;"/>
    <we:property name="reportEmbeddedTime" value="&quot;2025-11-29T21:59:02.723Z&quot;"/>
    <we:property name="reportName" value="&quot;Workforce Dashboard&quot;"/>
    <we:property name="reportState" value="&quot;CONNECTED&quot;"/>
    <we:property name="reportUrl" value="&quot;/groups/me/reports/9c477ad8-c007-4cc0-a75e-ceb3cf723e4e/c4c7cabdbe0de5e58b3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3AA15896-BD2B-461E-9FFE-0D480B624C12}">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1A365D&quot;"/>
    <we:property name="bookmark" value="&quot;H4sIAAAAAAAAA+1XzW7UMBB+lVXOK+T8bLLhVratAAGqKOoFodXYnqSGbBw5SWGpeuNPfQ3En8QFceJNsm/D2NmqpRQKHMoWcVitPR575pv5Zhzve1LVVQHzOzBD76p3TetHMzCPBr439MpexiAVIoQo5AjSF4kc8RGt6qpRuqy9q/teAybHZkfVLRT2IBLefzD0oCi2ILezDIoah16FptYlFOop9sq01JgWD4YePqkKbcAeud1Ag/bYPVKnObngXwnJIohG7eE2iqaXhiKWEAYgIIhZwMKMiYTU6l7BeXamij3amZ/osgFVkhkri+KEIUAajCBMRZiM+Tiy8kwVzVKFzzeeVIbQEeZ5ZYOzJvegFCg9B8Fg3Xu8763lucEcmuV045vFiS7a2Rnybd0agXcxc0tlo5o52binGygGOKu8A4rUltEUR7fQvVs86950HxfP7Whx6NY323IZIGanu/rxxCBFVFrBA5LUqsyLZQKOY3GvxyPAWCyaP6QoWsy0QRuJ5trcwV5X5ij+wfCU96sBmTCSKAqZ4EHIYh6nPGAoucj+PJm3EerW4K96P51OoBBtAT0PT0HYmBHV54j19EZZK4nT65rq7IJzdSGI+lSk4WicRvFIMCkiFkQJon9uKiYUhVwbJQj36Wz8HpVuU4UPbmo+WCvlwPYGbb4j1evu/eJV9657P3Cser54uXjhht2n7u3isPtMvw9npGh4WanDwUx2wTQrTp+jnk/KD0909SU5ejf/HhuI3bTTRy6zLAAfUhz7MhIyHa9Ip9k0iIW1Y+rpFtJ2uu7yy91qfgip7zWYxT7GdNmHURrIFDOfsRXrNZZSL4hfX/6lflIp/N9PfiXjfc9IAp7EDDiLE4ikz2l8/pV4MZRYV7my314nCm0FiHpHl6vp2PU5N0qe49TlKp+zA93311EWAX1PpzGPxshYHI5S9576KTo1sy36G2juEz1LI3qViTiIBUYJi6IR/tlZ7rhjiTdDeo/agW6bugKBW1CiC2LVw1To9IgXUEqbIzc29v+WogrsDe9A0Vqb7vXqOTO2fA++ApTSOL01DwAA&quot;"/>
    <we:property name="creatorSessionId" value="&quot;eb8acc6b-675f-4342-90c8-a3aafb125c6e&quot;"/>
    <we:property name="creatorTenantId" value="&quot;85948b1d-6a8d-4b17-a25a-9b604bf64268&quot;"/>
    <we:property name="creatorUserId" value="&quot;1003200452AEF3C5&quot;"/>
    <we:property name="datasetId" value="&quot;91c0ad73-027c-4212-8c21-323046885b5e&quot;"/>
    <we:property name="embedUrl" value="&quot;/reportEmbed?reportId=a92093c4-44df-4a34-bc05-41a958dbeaf1&amp;config=eyJjbHVzdGVyVXJsIjoiaHR0cHM6Ly9XQUJJLU5PUlRILUVVUk9QRS1yZWRpcmVjdC5hbmFseXNpcy53aW5kb3dzLm5ldCIsImVtYmVkRmVhdHVyZXMiOnsidXNhZ2VNZXRyaWNzVk5leHQiOnRydWV9fQ%3D%3D&amp;disableSensitivityBanner=true&amp;storytellingChangeViewModeShortcutKeys=true&quot;"/>
    <we:property name="initialStateBookmark" value="&quot;H4sIAAAAAAAAA+1XzW7UMBB+lVXOK+T8bHbDbVla8dcf0aoXVK0m9iS4zcaRk5QuVW+0IF4DQUHigjjxJtm3YexsBS2FFg5lizis1h6PPfPNfDOODxwhyyKD6SpM0Lnt3FFqdwJ6t+M6XSefy9bWHq4MHz8crw5XlkisikqqvHRuHzgV6BSrLVnWkJkTSPhku+tAlq1DamYJZCV2nQJ1qXLI5HNslWmp0jUedh3cLzKlwRy5UUGF5tg9Uqc52XZv+WQReCX3cAN51Up9HgrwPeDghcxjfsJ4n9TKVsF6dqGKOdqaH6m8ApmTGSMLwj5DgMjrgR9xvz+IB4GRJzKr5irxdGm/0ISOME8LE5Wh2IOco3AsBI1l6/GBM0xTjSlU8+nSmcWRyurJBfINVWuOjzGxS3klqynZ2FQVZB2cFM4hRWpdK4qjXWhOZi+at83H2ZEZzV7b9eU6nweImelT9WykkSIqjGCbJKXM02yegG+x2GzxcNAGi4p3KIoGM21QWqC+M7Ww70p9Gn+ve877xYBMGEkU+IzHns/COIxij6GIefLnyVxBKGuNV/V+PB5BxusMWh6eg7A0IapPEcvx/byUAsf3FBXYNefqWhC1qYj83iAKwh5nggfMC/qI7qWpGFEUUqUlJ9zns/F7VFqhCu88UHFnmIuO6Q1K/0CqN8372avmpHnfsaw6mr2cHdth86l5N3vdfKbfhwtS1L2p1IlBj56CrhacPqc9n5R3vuvqc3K0bv49NhC7aaeLsUgSD1yIcOCKgItosCCdZlkjZsaOLsfrSNvpuktvdqv5KaS212ASuhjSZe8HkSciTFzGFqzXGEodE7++/Ev9pJD4v59cJeNtz+h7cT9kELOwD4FwYxpffiVeDyXuylSab6/vCm0BiLqq8sV07N401lJc4tTNKp+LA932114SAH1PR2EcDJCx0O9F9j31S3RyYlr0GWj2Ez2JAnqV8dALOQZ9FgQ9/LOz7HHfJM4E6T1qBqquygI4rkOONohFC1Oi1SNeQC5MjuxYm/9HkiqwNbwFWW1s2terY42QLzLO8JIN5k3rWLdMuR9+BTunUZZeDwAA&quot;"/>
    <we:property name="isFiltersActionButtonVisible" value="true"/>
    <we:property name="isFooterCollapsed" value="true"/>
    <we:property name="isVisualContainerHeaderHidden" value="false"/>
    <we:property name="pageDisplayName" value="&quot;Overview&quot;"/>
    <we:property name="pageName" value="&quot;3c6da32aca260203f0c7&quot;"/>
    <we:property name="reportEmbeddedTime" value="&quot;2025-12-08T17:53:41.522Z&quot;"/>
    <we:property name="reportName" value="&quot;Freelancing - Copy&quot;"/>
    <we:property name="reportState" value="&quot;CONNECTED&quot;"/>
    <we:property name="reportUrl" value="&quot;/groups/me/reports/a92093c4-44df-4a34-bc05-41a958dbeaf1/3c6da32aca260203f0c7?experience=fabric-developer&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942A7A6D-2AEF-4BB3-83B5-EC3764D6E4EC}">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1A365D&quot;"/>
    <we:property name="bookmark" value="&quot;H4sIAAAAAAAAA+1X30/bMBD+V5BfeImm/GjzgzdaijRp2hDdeJmq6WJfUkMaR45T6FD/952dwgYUmBgMNO0tPp/vvvvus2NfMiHbpoLVR1gg22Mjpc4WoM92AuaxurclwodIQMJFnMKAJ1kGA5pVjZGqbtneJTOgSzQnsu2gsoHI+JVlofDjIvH9OOMZxDwKAdnMY1BVR1BanwKqFj3WoG5VDZX8jn0ImjK6w7XH8KKplAabaGrAoE22JHcaE7DgXUQ4gBu5xCly01shzIogKGIYiiCBQRT4UUxube/g8G51saFd+rGqDcia0lgblZtFiR9kaQ6pKJIgiIfWXsjKbFzy1eSi0VQzMbFqLGVjwloqLTlUzFWhse1BX7KxqrqF+5rcsE9VpzkeY+GmaiPNiiIdasQKai7rkq2JkSOtiC83NbYe1jZX52ONlFKwPX/tXaPYF0taSdbbEPbLUmMJZjOcvAw+JylrO+zqTXOGd+HOyNLS6mrT/J99+NxXwauuJaZRjECP56CN1V5+Su205NNqpQXq0crxfyD1lRBC71YBr1n1enYlVHI9/UWKG6X06J9bGrO1tad+mvIBhEEhsjDM8nQI/L+Cfwff+5qrBX77Mj241dHg39fxQ7W/ppohT6JCYC5C0jLQnykQydtQ8wR0TeadUcfP0DxR11qa+QKNdDv0AxbmtU8ujx3Lcu5gTDn5ismyF/fbOVy9Hhk1fGYHn8gbjCIBRE/Zpg7rn23Q/0183ib+5fPmzkbuT54gH2AmMhHRRRCTIOdR7C6kD8pJLuiue1NINtagECkMMR6KiGepnwUck6fGgiTMEogQB36YpklGN+7o0VjgSBx1xhBJd0Juvbu/iUP2nivDo9u6rSRHfaNStkB6ttgPAQZcJU2fSGI/r4SbRlco7WRJxfexT6DqbNjdA1oh1Hm9S6DWTin3SNWtaF/wx5hj4qchKVREAXIBEb1ZniYpF24bT6ozbQMcj6DGLXwRT1AL25AHOXPPvmu61usfqBEO8YQOAAA=&quot;"/>
    <we:property name="creatorSessionId" value="&quot;aa74a5cf-15f4-481d-ae67-d7be13259fb4&quot;"/>
    <we:property name="creatorTenantId" value="&quot;85948b1d-6a8d-4b17-a25a-9b604bf64268&quot;"/>
    <we:property name="creatorUserId" value="&quot;1003200452AEF3C5&quot;"/>
    <we:property name="datasetId" value="&quot;91c0ad73-027c-4212-8c21-323046885b5e&quot;"/>
    <we:property name="embedUrl" value="&quot;/reportEmbed?reportId=a92093c4-44df-4a34-bc05-41a958dbeaf1&amp;config=eyJjbHVzdGVyVXJsIjoiaHR0cHM6Ly9XQUJJLU5PUlRILUVVUk9QRS1yZWRpcmVjdC5hbmFseXNpcy53aW5kb3dzLm5ldCIsImVtYmVkRmVhdHVyZXMiOnsidXNhZ2VNZXRyaWNzVk5leHQiOnRydWV9fQ%3D%3D&amp;disableSensitivityBanner=true&amp;storytellingChangeViewModeShortcutKeys=true&quot;"/>
    <we:property name="initialStateBookmark" value="&quot;H4sIAAAAAAAAA+1X204bMRD9FeQXXqJqL8leeEtCkCrKRaTlpYrQrD27MWzWkdcLpCj/3rE30HKvUiio4m09Hs+cOXPsta+YkPW8hMU+zJBtsYFSZzPQZxs+67BqZTs42N3rH+2e7Pf3RmRWcyNVVbOtK2ZAF2iOZd1AaSOQ8fukw6AsD6GwoxzKGjtsjrpWFZTyB7bONGV0g8sOw8t5qTTYkGMDBm3Yc3KnMeX2P4WUEbiR5zhGblorBGnu+3kEPeHH0A19L4zIrW4dHLIHXWxol36oKgOyojTWFqdpGsaenyYZJCKPfT/qWXsuS7NyyRajy7mm6qjmxdyyMiSshdKSQ8lcFRrrFvQVG6qymbmv0S37WDWa4xHmbqoy0iwo0o5GLKHisirYkhg51Ir4clND62FtU3Ux1EgpBdvylp0bFH1xTivJehdCvyg0FmBWw9Hr4HOqsbadplo1p3cf7oQsNa0uV83/1YevbRW8bGpiGsUA9HAK2liVZafUTks+rVZaoB4sHP/bUl8LIejcKeAtq15OroVKrqe/SXGllBb9S0tjsrT2xEsS3oXAz0UaBGmW9IB/KPhP8H2uuJrhybfx9p2O+v+/jp+q/S3VDFkc5gIzEZCWwYPQF/H7UPMIdEXmjUHDz9CsqWstzXSGRrod+gVz89YnV4cdyWLqYIw5+YrReSvu93O4dlpk9nphBwfkDUaRAMJ1tqnD+ncb9KOJL9vEf3ze3NvI7cnjZ11MRSpCughi7Gc8jNyF9Ek5yRnddW8Lycbq5iKBHkY9EfI08VKfY7xuLIiDNIYQsesFSRKnnheFz8YCR+KgMYZIuhcyDYQX5TFFSnkKEQ8DwPdxyD5yZXh2W9el5KhvVcpmSA8U+yHAgKtk3iaS2M4r4abRFUo7WVLxbexjKBsbdnObVgh1UW0SqKVTyiNSdSvqV/wxZhh7SUAKFaGPXEBIb5b1JOXCPcSTakw9B46HUOEDfBFPUAnbkCc5c88+5pIQFpmVz5FsH4M39C6XPwGs+ULqlw4AAA==&quot;"/>
    <we:property name="isFiltersActionButtonVisible" value="true"/>
    <we:property name="isFooterCollapsed" value="true"/>
    <we:property name="isVisualContainerHeaderHidden" value="false"/>
    <we:property name="pageDisplayName" value="&quot;Finances&quot;"/>
    <we:property name="pageName" value="&quot;a29f11f6a5d17a431036&quot;"/>
    <we:property name="reportEmbeddedTime" value="&quot;2025-12-08T17:53:55.490Z&quot;"/>
    <we:property name="reportName" value="&quot;Freelancing - Copy&quot;"/>
    <we:property name="reportState" value="&quot;CONNECTED&quot;"/>
    <we:property name="reportUrl" value="&quot;/groups/me/reports/a92093c4-44df-4a34-bc05-41a958dbeaf1/a29f11f6a5d17a431036?experience=fabric-developer&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A5158211-F04B-413C-ADA0-FED72C91A39E}">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1A365D&quot;"/>
    <we:property name="bookmark" value="&quot;H4sIAAAAAAAAA81YXW/bOgz9K4aBYRsQbPKH7Lhva7rhPgxD0XR7uSgGWqJdr45lyHK7rMh/HyVnvUub26xZ2gbIi0iKOjw8tOVc+7Lq2hrmn2CG/oF/qNTFDPSFF/gjvxlsUnKeFVkWMRaPecowTYC8qjWVajr/4No3oEs0X6quh9omIuO/ZyMf6voYSrsqoO5w5LeoO9VAXf3AIZhcRve4GPn4va2VBptyasCgTXtJ4bQmCMGbiE4EYapLnKIwS2sImKRZHApW8CITGKWcwrohwCFbG2JTu+MnqjFQNXSMtcmACRHkRRHHQRKBBBYH1l5UtVmG5PP331tN1VHN89aS805eQiNQ+q4Ejd2A+Np/V5YaSzDL5fsV50TV/WyNfap6LfAEC+dqTGXmdMYHjVjTKVVT+gvi6lgrYtK5/qEN9fzrCTH29fP0yLk/9M2SocAuz9XVRCMFSP+ALUY3yCdkKpWuBNR3wO8M3/KQuX8XyRlZOtpSL7XwX1tOB4Ci7jsiHuWAZnIO2ljd5d+owbYdlEBpifpw7jpyVOlf0ghHt4DvSTcWZ79UTLu+/abTG55sIY/B/tnC+mQiRc6jMEdWQJIXOBahTXZvH6oZDfEq8TZXCOO0yMcy5VEgGU8DGeBejMupaiPmXUmvajyJM2jkbV5OoLm41Rz2NKOyGdupUrX31vsITdlb3v9mcA5B78vUbNuUx5iYbZowzE8iC87CGCKeQBzEGNMMbdT87tQzPUc0wcMVM3rS+VuP8s9mbqO28/2R9EPqfAwZ/6kaBukGsRgXALKgH2ahTMPx5sf1c98Rnla492B01+PVrvIt1CtV05t90e+Dy33u20s45kEcheOYPkZCFuaCJ/kTSviFpwqva1FU9gvGtcB7Nbw/Xt/GPl0Je3ZlPwT6kTN7r1683sHjeq8EvysWHmMO/kpcw3gUaSzDFGOehJzHMYwLmWx7uZcZ5izhjAYtzKKI8RCijbnAMXHYG0Oo7qQUPBCyyHkWZQECC1kMfE9eQDZiC3F3dSVQr1Tqz1CX7r0qwYCrpB0OqnDwK+nc6Aq99j9WVPyQ+wvUvU378oh2SHXVvCRQC9fd/9Gb29Ht+Kk7kDFIKuZCBExkacboQw8ykYl0O0m5dOt4Ur3pWhB4DA2u4Yt4ohGwDbmXM/cH0w1di8VPN1Lij9gSAAA=&quot;"/>
    <we:property name="creatorSessionId" value="&quot;2864bda1-d985-4abd-acbd-e970474d3309&quot;"/>
    <we:property name="creatorTenantId" value="&quot;85948b1d-6a8d-4b17-a25a-9b604bf64268&quot;"/>
    <we:property name="creatorUserId" value="&quot;1003200452AEF3C5&quot;"/>
    <we:property name="datasetId" value="&quot;91c0ad73-027c-4212-8c21-323046885b5e&quot;"/>
    <we:property name="embedUrl" value="&quot;/reportEmbed?reportId=a92093c4-44df-4a34-bc05-41a958dbeaf1&amp;config=eyJjbHVzdGVyVXJsIjoiaHR0cHM6Ly9XQUJJLU5PUlRILUVVUk9QRS1yZWRpcmVjdC5hbmFseXNpcy53aW5kb3dzLm5ldCIsImVtYmVkRmVhdHVyZXMiOnsidXNhZ2VNZXRyaWNzVk5leHQiOnRydWV9fQ%3D%3D&amp;disableSensitivityBanner=true&amp;storytellingChangeViewModeShortcutKeys=true&quot;"/>
    <we:property name="initialStateBookmark" value="&quot;H4sIAAAAAAAAA81YbW/bOAz+K4aBYRsQ3NmyZcf91qYdDthb0fT25VAUtESnXh3LkOV2uSL//Sg565Y216xZ2gbIF1EU+fDhQ1vOjS/Ltqlg9gmm6O/5B0pdTkFfeqE/8OuF7fPn9x/3T96ff9r/eERm1ZhS1a2/d+Mb0BM0X8q2g8pGIOM/ZwMfquoYJnZVQNXiwG9Qt6qGqvwXe2faMrrD+cDHb02lNNiQYwMGbdgrcqc15Q7/iCgjCFNe4RiFWVgZYJJmMRNBwYtMYJRycmt7B4dspYsN7dKPVG2grCmNtckwECLMiyKOwyQCCUEcWntRVmbhks+OvjWaqqOaZ41lZV9eQS1Q+q4EjW2P+Mbfn0w0TsAslkdLmyNVddMV9rHqtMATLNxWbUozoxzvNGJFWcp64s+Jq2OtiEm39RcdqGbnJ8TY+d/jQ7f9rqsXDIV2eaGuRxrJQfp7wXxwi3xEponSpYDqHvit4Vskmfn3kZyRpaUj1UILP9py2gMUVdcS8Sh7NKML0MbqLv9KDbbtoABKS9QHM9eRw1J/lwYb3AG+I92Yn31XMZ36+pNOb3myhTwF+2dzuycTKXIesRyDApK8wKFgNtiDfSinNMTLxNtYDIZpkQ9lyqNQBjwNZYg7MS6nqokC71p6Ze1JnEIt7/JyAvXlneYEzzMq67GdKlV5f3ofoJ50lvffGZwD0LsyNZs25SkmZpMm9POTyIIHLIaIJxCHMcY0Q2s1vz31jC8QTfh4xQyedf5Wo/y1mVur7Xx3JP2YOp9Cxr+qhl66YSyGBYAs6IcZkykbrn9cv/Qd4XmF+wBGdy9e7irfQL1S1Z3ZFf0+utyXvr2wIQ/jiA3jIstYwHLBk/wZJfzKU4XXNihK+wXjWuC96d8fb+9iHy+5vbiyHwP90Jm9N6/ebuFxvVOC3xYLTzEHvyWufjyKNJYsxZgnjPM4hmEhk00v9zLDPEh4QIPGsigKOINobSxwTBx0xhCqeyEFD4Uscp5FWYgQsCAGviMvIOuxgbjbqhSolyr1p6gn7r0qwYCrpOkTldjvK+m20RV6438oqfg+9heoOhv29SGdkOq6fk2g5q67/6M3d6Ld8lO3J6OXVMyFCAORpVlAH3qQiUykm0nKhVvFk+pM24DAY6hxBV/EE42AbciDnLk/mHyXhLCUebWOZPu30y298/l/foWr+AETAAA=&quot;"/>
    <we:property name="isFiltersActionButtonVisible" value="true"/>
    <we:property name="isFooterCollapsed" value="true"/>
    <we:property name="isVisualContainerHeaderHidden" value="false"/>
    <we:property name="pageDisplayName" value="&quot;Skills&quot;"/>
    <we:property name="pageName" value="&quot;12ae67942c0f5f9ce375&quot;"/>
    <we:property name="reportEmbeddedTime" value="&quot;2025-12-08T17:54:07.358Z&quot;"/>
    <we:property name="reportName" value="&quot;Freelancing - Copy&quot;"/>
    <we:property name="reportState" value="&quot;CONNECTED&quot;"/>
    <we:property name="reportUrl" value="&quot;/groups/me/reports/a92093c4-44df-4a34-bc05-41a958dbeaf1/12ae67942c0f5f9ce375?experience=fabric-developer&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A50C7CCD-8632-45C0-B377-D880D11C9E77}">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1A365D&quot;"/>
    <we:property name="bookmark" value="&quot;H4sIAAAAAAAAA+2YUW/bNhDHv0ogYOgGGAMlUaKYt8RJsQHFENRdXobAOJEnVw0tGhTlNAv83Xuiki5x3GTI5sbZ8mYdyeP/7n4iT76KdN0uDFz+BnOM9qNDa8/n4M734mgUNYMtLpNSKFCp1pLFwFDFkkbtwte2aaP9q8iDm6E/rdsOTO+IjH+cjSIw5gRm/VMFpsVRtEDX2gZM/ScOk2nIuw5Xowg/L4x10LucePDYu13SdHruJfyc0o6gfL3ECSo/WHPFBeYSWCFTUaIuVS5oWjtMCMo2Tuldh+3HtvFQN7RNb6sqVRZlgRXXqg9TpgUL9tr46ynl5fHnhaPoKObLRZ+cMWmdWVcrMFGIwmE7iL6KxtZ08/Dr+I59Yjun8D1WYajxtb8kT28dooFG1c0sWlFGTpylfIWhyXltzPQdLtGEoY/2YuyQdtbRPluNvoo50EtyQNZ1JQezmcMZ+OvH4+3IDAz1trddc12j7L7cM7K0tNpcM/BXOT4MUWjbdH78EZzvKSs/UTn75NMy6zS6w8uQ/6Pa3YCQjNaUP2e4q7MbUGnqp1soXpMyqN8SGmerfrgqWBUXaVHKtEyYZLzCYjdA/gXa6Wmt0U6tm77HZY0Xuwz0r42yc5z+Pjlaq3P8BKxVUPUCuH4o6u9M92ZeBsolTxFFojKheSYhpVP7ccpfEFCj7/tq0k/KHE7Hdr7Y8E4+jrfpWso76kNwr5D/g8wPdKdxCkmMGSrOuczinA0OX+l+kjTK7bxraI9e0DRcmu03G6rXo3wLlD9YgRvmE6iKJFUsTeJEFHHK4Hn6lr0P0J63G3utvZ1rwzeLPUFaRZ83M9z78Yef1srP/kNt+dPC3zL9fwegAXr6OuUcEBSXKsvoxM8q3I1m/WAJtYGyNv3MHeJ9S5+dL+ZQ34nvzjU4BpaTKhMsTzhnSSw5E1kun+kAv3ccGPCVdfP/A8cvqxHfCZpv4TGQnEHOsciTROTIy0QLyVXv7MHM13O6bu5mu/cFpS7SkpWCmhoW5wWXcbYbb8V488n+KGKtqRW6O5FGc3SzcHFp8BAiWQwb1TiMWx2GMQR6Fb2rKfjB9ymYrnf75ohWaHvRvCFRq1CKb1AQVrT/coN6+yRLq1jkLNcsSWUm6FZmkDxafwgCDzvvScI9DLgsRVawPJeqkCKLmYDyqUglEnUBIJiQcck5ykLIp/kK7jaV0Xa+XYDCE2hwQzmpjNDonpcHSxr++P9azdXqCy9OPDdwGAAA&quot;"/>
    <we:property name="creatorSessionId" value="&quot;3572e417-ab40-40ac-8524-18fd271cb6df&quot;"/>
    <we:property name="creatorTenantId" value="&quot;85948b1d-6a8d-4b17-a25a-9b604bf64268&quot;"/>
    <we:property name="creatorUserId" value="&quot;1003200452AEF3C5&quot;"/>
    <we:property name="datasetId" value="&quot;91c0ad73-027c-4212-8c21-323046885b5e&quot;"/>
    <we:property name="embedUrl" value="&quot;/reportEmbed?reportId=a92093c4-44df-4a34-bc05-41a958dbeaf1&amp;config=eyJjbHVzdGVyVXJsIjoiaHR0cHM6Ly9XQUJJLU5PUlRILUVVUk9QRS1yZWRpcmVjdC5hbmFseXNpcy53aW5kb3dzLm5ldCIsImVtYmVkRmVhdHVyZXMiOnsidXNhZ2VNZXRyaWNzVk5leHQiOnRydWV9fQ%3D%3D&amp;disableSensitivityBanner=true&amp;storytellingChangeViewModeShortcutKeys=true&quot;"/>
    <we:property name="initialStateBookmark" value="&quot;H4sIAAAAAAAAA+2ZbW/bNhDHv0ogYOgGGAMlUQ/MO8dJsaFPQdLlzRAYJ+rksqFFg6KcZoG/+06U0yWOmwze3Dhb3klH8vi/u5+ok30dlKqZabh6D1MM9oMDYy6mYC/2wmAQ1Evbhw9v3g1P3ozfD98dkdnMnDJ1E+xfBw7sBN2ZalrQnQcy/n4+CEDrY5h0dxXoBgfBDG1jatDqD+wn05CzLS4GAX6ZaWOhc3nqwGHndk7T6Z72Dn+OaUeQTs3xFKXrrankGaYCWC7irMCykGlG05p+gle2dkrn2m8/MrUDVdM2na2qZJEXOVa8lCEwFHHOvF1pt5xSXB19mVmKjmK+mnVZGZHWibFKgg58FBabXvR1MDK6nfqrozv2U9NaiSdY+aHaKXdFnl5bRA21VPUkWFBGjq2hfPmh0wul9fgtzlH7oU/mcmSRdi6DfbYYfBUzLOfkgKyrSoaTicUJuOXt0XZkeng62+u2XtYouS/3nCwNrdZLBv4qx8c+itLUrRt9Aus6yorPVM4u+bTM2BLtwZXP/6GyNyBEgxXlTxnu4vwGVJr6+RaKS1J69VtC43zRDVc5q8I8zgsRFxETjFeY7wbIv0AzPlMlmrGx4xOcK7zcZaB/raWZ4vi308OVOocbYC29qmfA9UNRf2e61/PSUy54jJhFMslKngiI6dR+nPJnBNTg+z6adEmZw/HITGdrnsnH8dZtQ3nH8gDsC+T/IPM93XEYQxRigpJzLpIwZb3DF7o3kka5nbY17dEJGvuXZvPNhurlKN8C5Q9W4Ib5CKo8iiWLozDK8jBm8DR9y95HaC6atb3W3s614evFHiOtos+bCe79+MNPK+Vn/6G2fLPwt0z/3wGoh56+TjkHBMmFTBI68ZMKd6NZH85BaSiU7mbuEO9b+ux8Nof6Tnx3rsDRsxxVScbSiHMWhYKzLEnFEx3g944DDa4ydvp/4Ph5NeI7QfMtPHqSE0g55mkUZSnyIiozwWXn7MHMqym9bu5mu/MFRZnHBSsyampYmOZchMluPBWj9Sf7o4g1Wkm0dyINpmgn/sVVggMfyazfSGE/bko/jD7Q6+CtouB732eg287tq0NaUZrL+hWJWvhSfIMCv6L5lxvU2ydZXIVZytKSRbFIMnorM4gerT94gQetcyThHgZcFFmSszQVMhdZErIMik2RigSWOUDGMhEWnKPIM7GZL+9uXRlN65oZSDyGGteUk8oIddnx8mBJ/Q//gd+EtKhCP8ZA93fA1+ovFn8C88ch3JkYAAA=&quot;"/>
    <we:property name="isFiltersActionButtonVisible" value="true"/>
    <we:property name="isFooterCollapsed" value="true"/>
    <we:property name="isVisualContainerHeaderHidden" value="false"/>
    <we:property name="pageDisplayName" value="&quot;Insights&quot;"/>
    <we:property name="pageName" value="&quot;6c47e69a08937bedbc67&quot;"/>
    <we:property name="reportEmbeddedTime" value="&quot;2025-12-08T17:54:22.002Z&quot;"/>
    <we:property name="reportName" value="&quot;Freelancing - Copy&quot;"/>
    <we:property name="reportState" value="&quot;CONNECTED&quot;"/>
    <we:property name="reportUrl" value="&quot;/groups/me/reports/a92093c4-44df-4a34-bc05-41a958dbeaf1/6c47e69a08937bedbc67?experience=fabric-developer&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5430</TotalTime>
  <Words>1305</Words>
  <Application>Microsoft Office PowerPoint</Application>
  <PresentationFormat>Widescreen</PresentationFormat>
  <Paragraphs>117</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Freestyle Script</vt:lpstr>
      <vt:lpstr>quote-cjk-patch</vt:lpstr>
      <vt:lpstr>Office Theme</vt:lpstr>
      <vt:lpstr>PowerPoint Presentation</vt:lpstr>
      <vt:lpstr>Our Team</vt:lpstr>
      <vt:lpstr>Introduction</vt:lpstr>
      <vt:lpstr>Our Steps for analyze the data:</vt:lpstr>
      <vt:lpstr>Who are our stakeholders?</vt:lpstr>
      <vt:lpstr>Business Problem?</vt:lpstr>
      <vt:lpstr>Asking Questions to solve the problems</vt:lpstr>
      <vt:lpstr>Data Collection</vt:lpstr>
      <vt:lpstr>Data Collection</vt:lpstr>
      <vt:lpstr>Data Processing &amp; Cleaning</vt:lpstr>
      <vt:lpstr>Data Processing &amp; Cleaning</vt:lpstr>
      <vt:lpstr>Turning Our Unstructured data into structured data we can use for our analysis</vt:lpstr>
      <vt:lpstr>Error Correction &amp; Standardization</vt:lpstr>
      <vt:lpstr>Sample of fuzzy matches we faced</vt:lpstr>
      <vt:lpstr>Data Integration</vt:lpstr>
      <vt:lpstr>Data Integration</vt:lpstr>
      <vt:lpstr>PowerPoint Presentation</vt:lpstr>
      <vt:lpstr>So we used the principle of Data Automation using Python</vt:lpstr>
      <vt:lpstr>Data Modeling in SQL</vt:lpstr>
      <vt:lpstr>Data Modeling in Power BI</vt:lpstr>
      <vt:lpstr>Data Analysis</vt:lpstr>
      <vt:lpstr>Data Analysis</vt:lpstr>
      <vt:lpstr>Analyzing Data in SQL</vt:lpstr>
      <vt:lpstr>Analyzing Data in SQL</vt:lpstr>
      <vt:lpstr>Analyzing Data in SQL</vt:lpstr>
      <vt:lpstr>Data Visualization</vt:lpstr>
      <vt:lpstr>Data Visualization</vt:lpstr>
      <vt:lpstr>1- Education &amp; Workforce in Egypt</vt:lpstr>
      <vt:lpstr>Combining the Workforce &amp; Education with The Beauty of Python</vt:lpstr>
      <vt:lpstr>PowerPoint Presentation</vt:lpstr>
      <vt:lpstr>PowerPoint Presentation</vt:lpstr>
      <vt:lpstr>PowerPoint Presentation</vt:lpstr>
      <vt:lpstr>2- Freelancing in Egypt</vt:lpstr>
      <vt:lpstr>PowerPoint Presentation</vt:lpstr>
      <vt:lpstr>PowerPoint Presentation</vt:lpstr>
      <vt:lpstr>PowerPoint Presentation</vt:lpstr>
      <vt:lpstr>PowerPoint Presentation</vt:lpstr>
      <vt:lpstr>Tools Used</vt:lpstr>
      <vt:lpstr>Recommendations</vt:lpstr>
      <vt:lpstr>After the analysis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El Awadya</dc:creator>
  <cp:lastModifiedBy>Mohamed Ahmed Ebrahim</cp:lastModifiedBy>
  <cp:revision>111</cp:revision>
  <dcterms:created xsi:type="dcterms:W3CDTF">2025-10-23T07:57:33Z</dcterms:created>
  <dcterms:modified xsi:type="dcterms:W3CDTF">2025-12-10T19:58:59Z</dcterms:modified>
</cp:coreProperties>
</file>